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sldIdLst>
    <p:sldId id="256" r:id="rId2"/>
    <p:sldId id="287" r:id="rId3"/>
    <p:sldId id="303" r:id="rId4"/>
    <p:sldId id="304" r:id="rId5"/>
    <p:sldId id="305" r:id="rId6"/>
    <p:sldId id="306" r:id="rId7"/>
    <p:sldId id="307" r:id="rId8"/>
    <p:sldId id="308" r:id="rId9"/>
    <p:sldId id="310" r:id="rId10"/>
    <p:sldId id="309" r:id="rId11"/>
    <p:sldId id="311" r:id="rId12"/>
    <p:sldId id="293" r:id="rId13"/>
    <p:sldId id="294" r:id="rId14"/>
    <p:sldId id="295" r:id="rId15"/>
    <p:sldId id="277" r:id="rId16"/>
    <p:sldId id="275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6" r:id="rId31"/>
    <p:sldId id="327" r:id="rId32"/>
    <p:sldId id="328" r:id="rId33"/>
    <p:sldId id="329" r:id="rId34"/>
    <p:sldId id="330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7" Type="http://schemas.openxmlformats.org/officeDocument/2006/relationships/image" Target="../media/image31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image" Target="../media/image29.wmf"/><Relationship Id="rId7" Type="http://schemas.openxmlformats.org/officeDocument/2006/relationships/image" Target="../media/image35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4.wmf"/><Relationship Id="rId5" Type="http://schemas.openxmlformats.org/officeDocument/2006/relationships/image" Target="../media/image31.wmf"/><Relationship Id="rId4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3B88419-4182-4DA6-B1A5-F207B1C50117}" type="datetimeFigureOut">
              <a:rPr lang="fa-IR" smtClean="0"/>
              <a:t>13/04/1442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444CEB04-2319-4044-9177-DEE0040DB28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718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CEB04-2319-4044-9177-DEE0040DB287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1222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>
            <a:lvl1pPr algn="r">
              <a:defRPr sz="4400" b="1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>
            <a:normAutofit/>
          </a:bodyPr>
          <a:lstStyle>
            <a:lvl1pPr>
              <a:defRPr sz="2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1pPr>
            <a:lvl2pPr>
              <a:defRPr sz="24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2pPr>
            <a:lvl3pPr>
              <a:defRPr sz="20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3pPr>
            <a:lvl4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4pPr>
            <a:lvl5pPr>
              <a:defRPr sz="1800" baseline="0">
                <a:solidFill>
                  <a:schemeClr val="tx1"/>
                </a:solidFill>
                <a:latin typeface="Arial Unicode MS" panose="020B0604020202020204" pitchFamily="34" charset="-128"/>
                <a:cs typeface="Zar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r">
              <a:defRPr sz="5400" b="0" cap="all">
                <a:solidFill>
                  <a:schemeClr val="tx1"/>
                </a:solidFill>
                <a:latin typeface="Zar" panose="00000400000000000000" pitchFamily="2" charset="-78"/>
                <a:cs typeface="Zar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1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06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36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5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10" Type="http://schemas.openxmlformats.org/officeDocument/2006/relationships/image" Target="../media/image30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34.w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/>
              <a:t>آشنايی با سيگنال صحبت و روشهای پردازش آن</a:t>
            </a:r>
            <a:endParaRPr lang="fa-I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835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اتصال چند لوله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100" t="8336" r="16500" b="2555"/>
          <a:stretch/>
        </p:blipFill>
        <p:spPr>
          <a:xfrm>
            <a:off x="438912" y="1965295"/>
            <a:ext cx="5219247" cy="3938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900" t="38395" r="26700" b="33503"/>
          <a:stretch/>
        </p:blipFill>
        <p:spPr>
          <a:xfrm>
            <a:off x="6095999" y="2430732"/>
            <a:ext cx="4986528" cy="150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000" t="36616" r="31500" b="37238"/>
          <a:stretch/>
        </p:blipFill>
        <p:spPr>
          <a:xfrm>
            <a:off x="6095999" y="4686284"/>
            <a:ext cx="4500539" cy="1422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20500" t="26122" r="25800" b="2910"/>
          <a:stretch/>
        </p:blipFill>
        <p:spPr>
          <a:xfrm>
            <a:off x="286156" y="1861242"/>
            <a:ext cx="5440079" cy="40420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22200" t="46754" r="25600" b="19985"/>
          <a:stretch/>
        </p:blipFill>
        <p:spPr>
          <a:xfrm>
            <a:off x="121920" y="4257707"/>
            <a:ext cx="6364224" cy="227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تابع تبديل تمام قطب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800" t="45153" r="26500" b="18385"/>
          <a:stretch/>
        </p:blipFill>
        <p:spPr>
          <a:xfrm>
            <a:off x="268224" y="1304544"/>
            <a:ext cx="6547104" cy="249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500" t="41952" r="24500" b="22475"/>
          <a:stretch/>
        </p:blipFill>
        <p:spPr>
          <a:xfrm>
            <a:off x="0" y="4129375"/>
            <a:ext cx="8168640" cy="2438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4200" t="33770" r="39300" b="37772"/>
          <a:stretch/>
        </p:blipFill>
        <p:spPr>
          <a:xfrm>
            <a:off x="7751928" y="2160366"/>
            <a:ext cx="3415563" cy="1497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34100" t="45509" r="40600" b="20341"/>
          <a:stretch/>
        </p:blipFill>
        <p:spPr>
          <a:xfrm>
            <a:off x="8749832" y="4512698"/>
            <a:ext cx="2124488" cy="161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8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افزودن نويز به سيگنال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err="1"/>
              <a:t>snoisy</a:t>
            </a:r>
            <a:r>
              <a:rPr lang="en-US" dirty="0"/>
              <a:t> = s + 0.15*</a:t>
            </a:r>
            <a:r>
              <a:rPr lang="en-US" dirty="0" err="1"/>
              <a:t>randn</a:t>
            </a:r>
            <a:r>
              <a:rPr lang="en-US" dirty="0"/>
              <a:t>(length(s),1</a:t>
            </a:r>
            <a:r>
              <a:rPr lang="en-US" dirty="0" smtClean="0"/>
              <a:t>);</a:t>
            </a:r>
          </a:p>
          <a:p>
            <a:pPr algn="l" rtl="0"/>
            <a:r>
              <a:rPr lang="en-US" dirty="0" err="1" smtClean="0"/>
              <a:t>figure,plot</a:t>
            </a:r>
            <a:r>
              <a:rPr lang="en-US" dirty="0" smtClean="0"/>
              <a:t>(</a:t>
            </a:r>
            <a:r>
              <a:rPr lang="en-US" dirty="0" err="1" smtClean="0"/>
              <a:t>snoisy</a:t>
            </a:r>
            <a:r>
              <a:rPr lang="en-US" dirty="0"/>
              <a:t>)</a:t>
            </a:r>
          </a:p>
          <a:p>
            <a:pPr algn="l" rtl="0"/>
            <a:r>
              <a:rPr lang="en-US" dirty="0" err="1" smtClean="0"/>
              <a:t>figure,subplot</a:t>
            </a:r>
            <a:r>
              <a:rPr lang="en-US" dirty="0" smtClean="0"/>
              <a:t>(211</a:t>
            </a:r>
            <a:r>
              <a:rPr lang="en-US" dirty="0"/>
              <a:t>),plot(s)</a:t>
            </a:r>
          </a:p>
          <a:p>
            <a:pPr algn="l" rtl="0"/>
            <a:r>
              <a:rPr lang="en-US" dirty="0" smtClean="0"/>
              <a:t>subplot(212</a:t>
            </a:r>
            <a:r>
              <a:rPr lang="en-US" dirty="0"/>
              <a:t>),plot(</a:t>
            </a:r>
            <a:r>
              <a:rPr lang="en-US" dirty="0" err="1"/>
              <a:t>snoisy</a:t>
            </a:r>
            <a:r>
              <a:rPr lang="en-US" dirty="0"/>
              <a:t>)</a:t>
            </a:r>
          </a:p>
          <a:p>
            <a:pPr algn="l" rtl="0"/>
            <a:r>
              <a:rPr lang="en-US" dirty="0" err="1" smtClean="0"/>
              <a:t>xlabel</a:t>
            </a:r>
            <a:r>
              <a:rPr lang="en-US" dirty="0"/>
              <a:t>('Discrete Time')</a:t>
            </a:r>
          </a:p>
          <a:p>
            <a:pPr algn="l" rtl="0"/>
            <a:r>
              <a:rPr lang="en-US" smtClean="0"/>
              <a:t>sound(snoisy,16000</a:t>
            </a:r>
            <a:r>
              <a:rPr lang="en-US" dirty="0"/>
              <a:t>)</a:t>
            </a:r>
            <a:endParaRPr lang="en-US" dirty="0" smtClean="0"/>
          </a:p>
          <a:p>
            <a:pPr algn="l" rtl="0"/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599537"/>
            <a:ext cx="5218448" cy="3919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425477"/>
            <a:ext cx="5681880" cy="42680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97588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792" y="2367690"/>
            <a:ext cx="11029615" cy="3678303"/>
          </a:xfrm>
        </p:spPr>
        <p:txBody>
          <a:bodyPr/>
          <a:lstStyle/>
          <a:p>
            <a:r>
              <a:rPr lang="fa-IR" dirty="0" smtClean="0"/>
              <a:t>ورودی فيلتر: </a:t>
            </a:r>
            <a:r>
              <a:rPr lang="en-US" dirty="0" smtClean="0"/>
              <a:t>x(n)</a:t>
            </a:r>
          </a:p>
          <a:p>
            <a:r>
              <a:rPr lang="fa-IR" dirty="0" smtClean="0"/>
              <a:t>خروجی فيلتر: </a:t>
            </a:r>
            <a:r>
              <a:rPr lang="en-US" dirty="0" smtClean="0"/>
              <a:t>y(n)</a:t>
            </a:r>
            <a:endParaRPr lang="fa-IR" dirty="0" smtClean="0"/>
          </a:p>
          <a:p>
            <a:r>
              <a:rPr lang="fa-IR" dirty="0" smtClean="0"/>
              <a:t>فيلتر قطب ندارد و فقط صفر دارد</a:t>
            </a:r>
          </a:p>
          <a:p>
            <a:r>
              <a:rPr lang="fa-IR" dirty="0" smtClean="0"/>
              <a:t>در زمان محدود است </a:t>
            </a:r>
          </a:p>
          <a:p>
            <a:endParaRPr lang="fa-IR" dirty="0"/>
          </a:p>
        </p:txBody>
      </p:sp>
      <p:graphicFrame>
        <p:nvGraphicFramePr>
          <p:cNvPr id="103485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4715498"/>
              </p:ext>
            </p:extLst>
          </p:nvPr>
        </p:nvGraphicFramePr>
        <p:xfrm>
          <a:off x="660400" y="2058988"/>
          <a:ext cx="6172200" cy="433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9" r:id="rId3" imgW="3136900" imgH="215900" progId="Equation.3">
                  <p:embed/>
                </p:oleObj>
              </mc:Choice>
              <mc:Fallback>
                <p:oleObj r:id="rId3" imgW="31369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0400" y="2058988"/>
                        <a:ext cx="6172200" cy="433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84" name="Object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6487480"/>
              </p:ext>
            </p:extLst>
          </p:nvPr>
        </p:nvGraphicFramePr>
        <p:xfrm>
          <a:off x="2558098" y="2802970"/>
          <a:ext cx="22860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" r:id="rId5" imgW="1181100" imgH="457200" progId="Equation.3">
                  <p:embed/>
                </p:oleObj>
              </mc:Choice>
              <mc:Fallback>
                <p:oleObj r:id="rId5" imgW="11811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8098" y="2802970"/>
                        <a:ext cx="2286000" cy="885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3500" name="Group 76"/>
          <p:cNvGrpSpPr>
            <a:grpSpLocks/>
          </p:cNvGrpSpPr>
          <p:nvPr/>
        </p:nvGrpSpPr>
        <p:grpSpPr bwMode="auto">
          <a:xfrm>
            <a:off x="555792" y="3923719"/>
            <a:ext cx="6781800" cy="1536700"/>
            <a:chOff x="144" y="3168"/>
            <a:chExt cx="4272" cy="968"/>
          </a:xfrm>
        </p:grpSpPr>
        <p:sp>
          <p:nvSpPr>
            <p:cNvPr id="103429" name="Line 5"/>
            <p:cNvSpPr>
              <a:spLocks noChangeShapeType="1"/>
            </p:cNvSpPr>
            <p:nvPr/>
          </p:nvSpPr>
          <p:spPr bwMode="auto">
            <a:xfrm>
              <a:off x="938" y="4027"/>
              <a:ext cx="317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30" name="Line 6"/>
            <p:cNvSpPr>
              <a:spLocks noChangeShapeType="1"/>
            </p:cNvSpPr>
            <p:nvPr/>
          </p:nvSpPr>
          <p:spPr bwMode="auto">
            <a:xfrm>
              <a:off x="938" y="3296"/>
              <a:ext cx="0" cy="7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103431" name="Group 7"/>
            <p:cNvGrpSpPr>
              <a:grpSpLocks/>
            </p:cNvGrpSpPr>
            <p:nvPr/>
          </p:nvGrpSpPr>
          <p:grpSpPr bwMode="auto">
            <a:xfrm>
              <a:off x="1098" y="3202"/>
              <a:ext cx="248" cy="195"/>
              <a:chOff x="744" y="2654"/>
              <a:chExt cx="270" cy="205"/>
            </a:xfrm>
          </p:grpSpPr>
          <p:grpSp>
            <p:nvGrpSpPr>
              <p:cNvPr id="103432" name="Group 8"/>
              <p:cNvGrpSpPr>
                <a:grpSpLocks/>
              </p:cNvGrpSpPr>
              <p:nvPr/>
            </p:nvGrpSpPr>
            <p:grpSpPr bwMode="auto">
              <a:xfrm>
                <a:off x="768" y="2654"/>
                <a:ext cx="246" cy="205"/>
                <a:chOff x="768" y="2654"/>
                <a:chExt cx="246" cy="205"/>
              </a:xfrm>
            </p:grpSpPr>
            <p:sp>
              <p:nvSpPr>
                <p:cNvPr id="10343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822" y="2654"/>
                  <a:ext cx="192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3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768" y="2696"/>
                  <a:ext cx="145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35" name="Rectangle 11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36" name="Group 12"/>
            <p:cNvGrpSpPr>
              <a:grpSpLocks/>
            </p:cNvGrpSpPr>
            <p:nvPr/>
          </p:nvGrpSpPr>
          <p:grpSpPr bwMode="auto">
            <a:xfrm>
              <a:off x="1545" y="3202"/>
              <a:ext cx="248" cy="195"/>
              <a:chOff x="744" y="2654"/>
              <a:chExt cx="270" cy="205"/>
            </a:xfrm>
          </p:grpSpPr>
          <p:grpSp>
            <p:nvGrpSpPr>
              <p:cNvPr id="103437" name="Group 13"/>
              <p:cNvGrpSpPr>
                <a:grpSpLocks/>
              </p:cNvGrpSpPr>
              <p:nvPr/>
            </p:nvGrpSpPr>
            <p:grpSpPr bwMode="auto">
              <a:xfrm>
                <a:off x="767" y="2654"/>
                <a:ext cx="247" cy="205"/>
                <a:chOff x="767" y="2654"/>
                <a:chExt cx="247" cy="205"/>
              </a:xfrm>
            </p:grpSpPr>
            <p:sp>
              <p:nvSpPr>
                <p:cNvPr id="10343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823" y="2654"/>
                  <a:ext cx="191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3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767" y="2696"/>
                  <a:ext cx="144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40" name="Rectangle 16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41" name="Group 17"/>
            <p:cNvGrpSpPr>
              <a:grpSpLocks/>
            </p:cNvGrpSpPr>
            <p:nvPr/>
          </p:nvGrpSpPr>
          <p:grpSpPr bwMode="auto">
            <a:xfrm>
              <a:off x="1992" y="3202"/>
              <a:ext cx="248" cy="195"/>
              <a:chOff x="744" y="2654"/>
              <a:chExt cx="270" cy="205"/>
            </a:xfrm>
          </p:grpSpPr>
          <p:grpSp>
            <p:nvGrpSpPr>
              <p:cNvPr id="103442" name="Group 18"/>
              <p:cNvGrpSpPr>
                <a:grpSpLocks/>
              </p:cNvGrpSpPr>
              <p:nvPr/>
            </p:nvGrpSpPr>
            <p:grpSpPr bwMode="auto">
              <a:xfrm>
                <a:off x="770" y="2654"/>
                <a:ext cx="244" cy="205"/>
                <a:chOff x="770" y="2654"/>
                <a:chExt cx="244" cy="205"/>
              </a:xfrm>
            </p:grpSpPr>
            <p:sp>
              <p:nvSpPr>
                <p:cNvPr id="10344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824" y="2654"/>
                  <a:ext cx="190" cy="1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4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70" y="2696"/>
                  <a:ext cx="142" cy="1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45" name="Rectangle 21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103446" name="Group 22"/>
            <p:cNvGrpSpPr>
              <a:grpSpLocks/>
            </p:cNvGrpSpPr>
            <p:nvPr/>
          </p:nvGrpSpPr>
          <p:grpSpPr bwMode="auto">
            <a:xfrm>
              <a:off x="2940" y="3198"/>
              <a:ext cx="249" cy="194"/>
              <a:chOff x="744" y="2651"/>
              <a:chExt cx="271" cy="204"/>
            </a:xfrm>
          </p:grpSpPr>
          <p:grpSp>
            <p:nvGrpSpPr>
              <p:cNvPr id="103447" name="Group 23"/>
              <p:cNvGrpSpPr>
                <a:grpSpLocks/>
              </p:cNvGrpSpPr>
              <p:nvPr/>
            </p:nvGrpSpPr>
            <p:grpSpPr bwMode="auto">
              <a:xfrm>
                <a:off x="768" y="2651"/>
                <a:ext cx="247" cy="204"/>
                <a:chOff x="768" y="2651"/>
                <a:chExt cx="247" cy="204"/>
              </a:xfrm>
            </p:grpSpPr>
            <p:sp>
              <p:nvSpPr>
                <p:cNvPr id="103448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822" y="2651"/>
                  <a:ext cx="193" cy="1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103449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68" y="2693"/>
                  <a:ext cx="144" cy="16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103450" name="Rectangle 26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103451" name="Line 27"/>
            <p:cNvSpPr>
              <a:spLocks noChangeShapeType="1"/>
            </p:cNvSpPr>
            <p:nvPr/>
          </p:nvSpPr>
          <p:spPr bwMode="auto">
            <a:xfrm flipH="1">
              <a:off x="481" y="3296"/>
              <a:ext cx="61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2" name="Line 28"/>
            <p:cNvSpPr>
              <a:spLocks noChangeShapeType="1"/>
            </p:cNvSpPr>
            <p:nvPr/>
          </p:nvSpPr>
          <p:spPr bwMode="auto">
            <a:xfrm flipH="1">
              <a:off x="1324" y="3296"/>
              <a:ext cx="2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3" name="Line 29"/>
            <p:cNvSpPr>
              <a:spLocks noChangeShapeType="1"/>
            </p:cNvSpPr>
            <p:nvPr/>
          </p:nvSpPr>
          <p:spPr bwMode="auto">
            <a:xfrm flipH="1">
              <a:off x="1766" y="3296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4" name="Line 30"/>
            <p:cNvSpPr>
              <a:spLocks noChangeShapeType="1"/>
            </p:cNvSpPr>
            <p:nvPr/>
          </p:nvSpPr>
          <p:spPr bwMode="auto">
            <a:xfrm flipH="1">
              <a:off x="2212" y="3296"/>
              <a:ext cx="2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5" name="Line 31"/>
            <p:cNvSpPr>
              <a:spLocks noChangeShapeType="1"/>
            </p:cNvSpPr>
            <p:nvPr/>
          </p:nvSpPr>
          <p:spPr bwMode="auto">
            <a:xfrm flipH="1">
              <a:off x="2720" y="3296"/>
              <a:ext cx="22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6" name="Line 32"/>
            <p:cNvSpPr>
              <a:spLocks noChangeShapeType="1"/>
            </p:cNvSpPr>
            <p:nvPr/>
          </p:nvSpPr>
          <p:spPr bwMode="auto">
            <a:xfrm flipH="1">
              <a:off x="3161" y="3296"/>
              <a:ext cx="16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57" name="Oval 33"/>
            <p:cNvSpPr>
              <a:spLocks noChangeArrowheads="1"/>
            </p:cNvSpPr>
            <p:nvPr/>
          </p:nvSpPr>
          <p:spPr bwMode="auto">
            <a:xfrm>
              <a:off x="1341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58" name="Oval 34"/>
            <p:cNvSpPr>
              <a:spLocks noChangeArrowheads="1"/>
            </p:cNvSpPr>
            <p:nvPr/>
          </p:nvSpPr>
          <p:spPr bwMode="auto">
            <a:xfrm>
              <a:off x="1799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59" name="Oval 35"/>
            <p:cNvSpPr>
              <a:spLocks noChangeArrowheads="1"/>
            </p:cNvSpPr>
            <p:nvPr/>
          </p:nvSpPr>
          <p:spPr bwMode="auto">
            <a:xfrm>
              <a:off x="2262" y="3970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60" name="Oval 36"/>
            <p:cNvSpPr>
              <a:spLocks noChangeArrowheads="1"/>
            </p:cNvSpPr>
            <p:nvPr/>
          </p:nvSpPr>
          <p:spPr bwMode="auto">
            <a:xfrm>
              <a:off x="3255" y="3976"/>
              <a:ext cx="132" cy="1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103461" name="Group 37"/>
            <p:cNvGrpSpPr>
              <a:grpSpLocks/>
            </p:cNvGrpSpPr>
            <p:nvPr/>
          </p:nvGrpSpPr>
          <p:grpSpPr bwMode="auto">
            <a:xfrm>
              <a:off x="1363" y="3990"/>
              <a:ext cx="88" cy="92"/>
              <a:chOff x="1584" y="3360"/>
              <a:chExt cx="96" cy="96"/>
            </a:xfrm>
          </p:grpSpPr>
          <p:sp>
            <p:nvSpPr>
              <p:cNvPr id="103462" name="Line 3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3" name="Line 39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64" name="Group 40"/>
            <p:cNvGrpSpPr>
              <a:grpSpLocks/>
            </p:cNvGrpSpPr>
            <p:nvPr/>
          </p:nvGrpSpPr>
          <p:grpSpPr bwMode="auto">
            <a:xfrm>
              <a:off x="1821" y="3993"/>
              <a:ext cx="88" cy="91"/>
              <a:chOff x="1584" y="3360"/>
              <a:chExt cx="96" cy="96"/>
            </a:xfrm>
          </p:grpSpPr>
          <p:sp>
            <p:nvSpPr>
              <p:cNvPr id="103465" name="Line 41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6" name="Line 42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67" name="Group 43"/>
            <p:cNvGrpSpPr>
              <a:grpSpLocks/>
            </p:cNvGrpSpPr>
            <p:nvPr/>
          </p:nvGrpSpPr>
          <p:grpSpPr bwMode="auto">
            <a:xfrm>
              <a:off x="2284" y="3996"/>
              <a:ext cx="88" cy="91"/>
              <a:chOff x="1584" y="3360"/>
              <a:chExt cx="96" cy="96"/>
            </a:xfrm>
          </p:grpSpPr>
          <p:sp>
            <p:nvSpPr>
              <p:cNvPr id="103468" name="Line 44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69" name="Line 45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3470" name="Group 46"/>
            <p:cNvGrpSpPr>
              <a:grpSpLocks/>
            </p:cNvGrpSpPr>
            <p:nvPr/>
          </p:nvGrpSpPr>
          <p:grpSpPr bwMode="auto">
            <a:xfrm>
              <a:off x="3279" y="4002"/>
              <a:ext cx="89" cy="91"/>
              <a:chOff x="1584" y="3360"/>
              <a:chExt cx="96" cy="96"/>
            </a:xfrm>
          </p:grpSpPr>
          <p:sp>
            <p:nvSpPr>
              <p:cNvPr id="103471" name="Line 47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3472" name="Line 48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3473" name="Oval 49"/>
            <p:cNvSpPr>
              <a:spLocks noChangeArrowheads="1"/>
            </p:cNvSpPr>
            <p:nvPr/>
          </p:nvSpPr>
          <p:spPr bwMode="auto">
            <a:xfrm>
              <a:off x="2466" y="3273"/>
              <a:ext cx="44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4" name="Oval 50"/>
            <p:cNvSpPr>
              <a:spLocks noChangeArrowheads="1"/>
            </p:cNvSpPr>
            <p:nvPr/>
          </p:nvSpPr>
          <p:spPr bwMode="auto">
            <a:xfrm>
              <a:off x="2554" y="3273"/>
              <a:ext cx="44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5" name="Oval 51"/>
            <p:cNvSpPr>
              <a:spLocks noChangeArrowheads="1"/>
            </p:cNvSpPr>
            <p:nvPr/>
          </p:nvSpPr>
          <p:spPr bwMode="auto">
            <a:xfrm>
              <a:off x="2642" y="3273"/>
              <a:ext cx="45" cy="4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3476" name="Line 52"/>
            <p:cNvSpPr>
              <a:spLocks noChangeShapeType="1"/>
            </p:cNvSpPr>
            <p:nvPr/>
          </p:nvSpPr>
          <p:spPr bwMode="auto">
            <a:xfrm>
              <a:off x="3409" y="4027"/>
              <a:ext cx="7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7" name="Line 53"/>
            <p:cNvSpPr>
              <a:spLocks noChangeShapeType="1"/>
            </p:cNvSpPr>
            <p:nvPr/>
          </p:nvSpPr>
          <p:spPr bwMode="auto">
            <a:xfrm>
              <a:off x="453" y="3296"/>
              <a:ext cx="3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8" name="Line 54"/>
            <p:cNvSpPr>
              <a:spLocks noChangeShapeType="1"/>
            </p:cNvSpPr>
            <p:nvPr/>
          </p:nvSpPr>
          <p:spPr bwMode="auto">
            <a:xfrm>
              <a:off x="1407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79" name="Line 55"/>
            <p:cNvSpPr>
              <a:spLocks noChangeShapeType="1"/>
            </p:cNvSpPr>
            <p:nvPr/>
          </p:nvSpPr>
          <p:spPr bwMode="auto">
            <a:xfrm>
              <a:off x="1865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80" name="Line 56"/>
            <p:cNvSpPr>
              <a:spLocks noChangeShapeType="1"/>
            </p:cNvSpPr>
            <p:nvPr/>
          </p:nvSpPr>
          <p:spPr bwMode="auto">
            <a:xfrm>
              <a:off x="2328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3481" name="Line 57"/>
            <p:cNvSpPr>
              <a:spLocks noChangeShapeType="1"/>
            </p:cNvSpPr>
            <p:nvPr/>
          </p:nvSpPr>
          <p:spPr bwMode="auto">
            <a:xfrm>
              <a:off x="3321" y="3296"/>
              <a:ext cx="0" cy="6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aphicFrame>
          <p:nvGraphicFramePr>
            <p:cNvPr id="103490" name="Object 66"/>
            <p:cNvGraphicFramePr>
              <a:graphicFrameLocks noChangeAspect="1"/>
            </p:cNvGraphicFramePr>
            <p:nvPr/>
          </p:nvGraphicFramePr>
          <p:xfrm>
            <a:off x="144" y="3168"/>
            <a:ext cx="309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1" r:id="rId7" imgW="266469" imgH="190335" progId="Equation.3">
                    <p:embed/>
                  </p:oleObj>
                </mc:Choice>
                <mc:Fallback>
                  <p:oleObj r:id="rId7" imgW="266469" imgH="190335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" y="3168"/>
                          <a:ext cx="309" cy="22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3491" name="Object 67"/>
            <p:cNvGraphicFramePr>
              <a:graphicFrameLocks noChangeAspect="1"/>
            </p:cNvGraphicFramePr>
            <p:nvPr/>
          </p:nvGraphicFramePr>
          <p:xfrm>
            <a:off x="4107" y="3915"/>
            <a:ext cx="309" cy="2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2" r:id="rId9" imgW="279400" imgH="190500" progId="Equation.3">
                    <p:embed/>
                  </p:oleObj>
                </mc:Choice>
                <mc:Fallback>
                  <p:oleObj r:id="rId9" imgW="279400" imgH="1905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07" y="3915"/>
                          <a:ext cx="309" cy="2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3502" name="Rectangle 78"/>
          <p:cNvSpPr>
            <a:spLocks noChangeArrowheads="1"/>
          </p:cNvSpPr>
          <p:nvPr/>
        </p:nvSpPr>
        <p:spPr bwMode="auto">
          <a:xfrm>
            <a:off x="6015038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sp>
        <p:nvSpPr>
          <p:cNvPr id="103504" name="Rectangle 80"/>
          <p:cNvSpPr>
            <a:spLocks noChangeArrowheads="1"/>
          </p:cNvSpPr>
          <p:nvPr/>
        </p:nvSpPr>
        <p:spPr bwMode="auto">
          <a:xfrm>
            <a:off x="6015038" y="3314700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3" name="Object 79"/>
          <p:cNvGraphicFramePr>
            <a:graphicFrameLocks noChangeAspect="1"/>
          </p:cNvGraphicFramePr>
          <p:nvPr/>
        </p:nvGraphicFramePr>
        <p:xfrm>
          <a:off x="3683001" y="5511800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3" r:id="rId11" imgW="165028" imgH="228501" progId="Equation.3">
                  <p:embed/>
                </p:oleObj>
              </mc:Choice>
              <mc:Fallback>
                <p:oleObj r:id="rId11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001" y="5511800"/>
                        <a:ext cx="269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06" name="Rectangle 82"/>
          <p:cNvSpPr>
            <a:spLocks noChangeArrowheads="1"/>
          </p:cNvSpPr>
          <p:nvPr/>
        </p:nvSpPr>
        <p:spPr bwMode="auto">
          <a:xfrm>
            <a:off x="6019800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5" name="Object 81"/>
          <p:cNvGraphicFramePr>
            <a:graphicFrameLocks noChangeAspect="1"/>
          </p:cNvGraphicFramePr>
          <p:nvPr/>
        </p:nvGraphicFramePr>
        <p:xfrm>
          <a:off x="4429125" y="552450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4" r:id="rId13" imgW="152268" imgH="215713" progId="Equation.3">
                  <p:embed/>
                </p:oleObj>
              </mc:Choice>
              <mc:Fallback>
                <p:oleObj r:id="rId13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9125" y="5524500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08" name="Rectangle 84"/>
          <p:cNvSpPr>
            <a:spLocks noChangeArrowheads="1"/>
          </p:cNvSpPr>
          <p:nvPr/>
        </p:nvSpPr>
        <p:spPr bwMode="auto">
          <a:xfrm>
            <a:off x="6015038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103507" name="Object 83"/>
          <p:cNvGraphicFramePr>
            <a:graphicFrameLocks noChangeAspect="1"/>
          </p:cNvGraphicFramePr>
          <p:nvPr/>
        </p:nvGraphicFramePr>
        <p:xfrm>
          <a:off x="7437439" y="5511800"/>
          <a:ext cx="3190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5" r:id="rId15" imgW="164957" imgH="241091" progId="Equation.3">
                  <p:embed/>
                </p:oleObj>
              </mc:Choice>
              <mc:Fallback>
                <p:oleObj r:id="rId15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37439" y="5511800"/>
                        <a:ext cx="3190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ديجيتال </a:t>
            </a:r>
            <a:r>
              <a:rPr lang="en-US" dirty="0" smtClean="0"/>
              <a:t>FIR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29472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49" name="Rectangle 193"/>
          <p:cNvSpPr>
            <a:spLocks noChangeArrowheads="1"/>
          </p:cNvSpPr>
          <p:nvPr/>
        </p:nvSpPr>
        <p:spPr bwMode="auto">
          <a:xfrm>
            <a:off x="5029200" y="5105400"/>
            <a:ext cx="5562600" cy="1600200"/>
          </a:xfrm>
          <a:prstGeom prst="rect">
            <a:avLst/>
          </a:prstGeom>
          <a:gradFill rotWithShape="0">
            <a:gsLst>
              <a:gs pos="0">
                <a:srgbClr val="D7FED6">
                  <a:gamma/>
                  <a:shade val="46275"/>
                  <a:invGamma/>
                </a:srgbClr>
              </a:gs>
              <a:gs pos="50000">
                <a:srgbClr val="D7FED6"/>
              </a:gs>
              <a:gs pos="100000">
                <a:srgbClr val="D7FED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8" name="Rectangle 192"/>
          <p:cNvSpPr>
            <a:spLocks noChangeArrowheads="1"/>
          </p:cNvSpPr>
          <p:nvPr/>
        </p:nvSpPr>
        <p:spPr bwMode="auto">
          <a:xfrm>
            <a:off x="4114800" y="3429000"/>
            <a:ext cx="5410200" cy="16002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6" name="Rectangle 190"/>
          <p:cNvSpPr>
            <a:spLocks noChangeArrowheads="1"/>
          </p:cNvSpPr>
          <p:nvPr/>
        </p:nvSpPr>
        <p:spPr bwMode="auto">
          <a:xfrm>
            <a:off x="2298700" y="2514600"/>
            <a:ext cx="3733800" cy="609600"/>
          </a:xfrm>
          <a:prstGeom prst="rect">
            <a:avLst/>
          </a:prstGeom>
          <a:gradFill rotWithShape="0">
            <a:gsLst>
              <a:gs pos="0">
                <a:srgbClr val="D7FED6">
                  <a:gamma/>
                  <a:shade val="46275"/>
                  <a:invGamma/>
                </a:srgbClr>
              </a:gs>
              <a:gs pos="50000">
                <a:srgbClr val="D7FED6"/>
              </a:gs>
              <a:gs pos="100000">
                <a:srgbClr val="D7FED6">
                  <a:gamma/>
                  <a:shade val="46275"/>
                  <a:invGamma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sp>
        <p:nvSpPr>
          <p:cNvPr id="96444" name="Rectangle 188"/>
          <p:cNvSpPr>
            <a:spLocks noChangeArrowheads="1"/>
          </p:cNvSpPr>
          <p:nvPr/>
        </p:nvSpPr>
        <p:spPr bwMode="auto">
          <a:xfrm>
            <a:off x="6172200" y="2514600"/>
            <a:ext cx="4495800" cy="609600"/>
          </a:xfrm>
          <a:prstGeom prst="rect">
            <a:avLst/>
          </a:prstGeom>
          <a:gradFill rotWithShape="0">
            <a:gsLst>
              <a:gs pos="0">
                <a:schemeClr val="bg1">
                  <a:gamma/>
                  <a:shade val="46275"/>
                  <a:invGamma/>
                </a:schemeClr>
              </a:gs>
              <a:gs pos="50000">
                <a:schemeClr val="bg1"/>
              </a:gs>
              <a:gs pos="100000">
                <a:schemeClr val="bg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a-IR"/>
          </a:p>
        </p:txBody>
      </p:sp>
      <p:grpSp>
        <p:nvGrpSpPr>
          <p:cNvPr id="96439" name="Group 183"/>
          <p:cNvGrpSpPr>
            <a:grpSpLocks/>
          </p:cNvGrpSpPr>
          <p:nvPr/>
        </p:nvGrpSpPr>
        <p:grpSpPr bwMode="auto">
          <a:xfrm>
            <a:off x="4152900" y="3657601"/>
            <a:ext cx="6591300" cy="2949575"/>
            <a:chOff x="600" y="1390"/>
            <a:chExt cx="4422" cy="2202"/>
          </a:xfrm>
        </p:grpSpPr>
        <p:sp>
          <p:nvSpPr>
            <p:cNvPr id="96438" name="Line 182"/>
            <p:cNvSpPr>
              <a:spLocks noChangeShapeType="1"/>
            </p:cNvSpPr>
            <p:nvPr/>
          </p:nvSpPr>
          <p:spPr bwMode="auto">
            <a:xfrm>
              <a:off x="1392" y="2268"/>
              <a:ext cx="254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62" name="Line 6"/>
            <p:cNvSpPr>
              <a:spLocks noChangeShapeType="1"/>
            </p:cNvSpPr>
            <p:nvPr/>
          </p:nvSpPr>
          <p:spPr bwMode="auto">
            <a:xfrm>
              <a:off x="1392" y="14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63" name="Line 7"/>
            <p:cNvSpPr>
              <a:spLocks noChangeShapeType="1"/>
            </p:cNvSpPr>
            <p:nvPr/>
          </p:nvSpPr>
          <p:spPr bwMode="auto">
            <a:xfrm>
              <a:off x="3985" y="14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264" name="Group 8"/>
            <p:cNvGrpSpPr>
              <a:grpSpLocks/>
            </p:cNvGrpSpPr>
            <p:nvPr/>
          </p:nvGrpSpPr>
          <p:grpSpPr bwMode="auto">
            <a:xfrm>
              <a:off x="1566" y="1390"/>
              <a:ext cx="269" cy="228"/>
              <a:chOff x="744" y="2650"/>
              <a:chExt cx="269" cy="228"/>
            </a:xfrm>
          </p:grpSpPr>
          <p:grpSp>
            <p:nvGrpSpPr>
              <p:cNvPr id="96265" name="Group 9"/>
              <p:cNvGrpSpPr>
                <a:grpSpLocks/>
              </p:cNvGrpSpPr>
              <p:nvPr/>
            </p:nvGrpSpPr>
            <p:grpSpPr bwMode="auto">
              <a:xfrm>
                <a:off x="755" y="2650"/>
                <a:ext cx="258" cy="228"/>
                <a:chOff x="755" y="2650"/>
                <a:chExt cx="258" cy="228"/>
              </a:xfrm>
            </p:grpSpPr>
            <p:sp>
              <p:nvSpPr>
                <p:cNvPr id="96266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821" y="2650"/>
                  <a:ext cx="192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67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755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68" name="Rectangle 12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69" name="Group 13"/>
            <p:cNvGrpSpPr>
              <a:grpSpLocks/>
            </p:cNvGrpSpPr>
            <p:nvPr/>
          </p:nvGrpSpPr>
          <p:grpSpPr bwMode="auto">
            <a:xfrm>
              <a:off x="2052" y="1390"/>
              <a:ext cx="271" cy="228"/>
              <a:chOff x="744" y="2650"/>
              <a:chExt cx="271" cy="228"/>
            </a:xfrm>
          </p:grpSpPr>
          <p:grpSp>
            <p:nvGrpSpPr>
              <p:cNvPr id="96270" name="Group 14"/>
              <p:cNvGrpSpPr>
                <a:grpSpLocks/>
              </p:cNvGrpSpPr>
              <p:nvPr/>
            </p:nvGrpSpPr>
            <p:grpSpPr bwMode="auto">
              <a:xfrm>
                <a:off x="756" y="2650"/>
                <a:ext cx="259" cy="228"/>
                <a:chOff x="756" y="2650"/>
                <a:chExt cx="259" cy="228"/>
              </a:xfrm>
            </p:grpSpPr>
            <p:sp>
              <p:nvSpPr>
                <p:cNvPr id="9627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823" y="2650"/>
                  <a:ext cx="192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56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73" name="Rectangle 17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74" name="Group 18"/>
            <p:cNvGrpSpPr>
              <a:grpSpLocks/>
            </p:cNvGrpSpPr>
            <p:nvPr/>
          </p:nvGrpSpPr>
          <p:grpSpPr bwMode="auto">
            <a:xfrm>
              <a:off x="2538" y="1390"/>
              <a:ext cx="270" cy="228"/>
              <a:chOff x="744" y="2650"/>
              <a:chExt cx="270" cy="228"/>
            </a:xfrm>
          </p:grpSpPr>
          <p:grpSp>
            <p:nvGrpSpPr>
              <p:cNvPr id="96275" name="Group 19"/>
              <p:cNvGrpSpPr>
                <a:grpSpLocks/>
              </p:cNvGrpSpPr>
              <p:nvPr/>
            </p:nvGrpSpPr>
            <p:grpSpPr bwMode="auto">
              <a:xfrm>
                <a:off x="757" y="2650"/>
                <a:ext cx="257" cy="228"/>
                <a:chOff x="757" y="2650"/>
                <a:chExt cx="257" cy="228"/>
              </a:xfrm>
            </p:grpSpPr>
            <p:sp>
              <p:nvSpPr>
                <p:cNvPr id="96276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24" y="2650"/>
                  <a:ext cx="190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77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5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78" name="Rectangle 22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279" name="Group 23"/>
            <p:cNvGrpSpPr>
              <a:grpSpLocks/>
            </p:cNvGrpSpPr>
            <p:nvPr/>
          </p:nvGrpSpPr>
          <p:grpSpPr bwMode="auto">
            <a:xfrm>
              <a:off x="3570" y="1390"/>
              <a:ext cx="269" cy="228"/>
              <a:chOff x="744" y="2650"/>
              <a:chExt cx="269" cy="228"/>
            </a:xfrm>
          </p:grpSpPr>
          <p:grpSp>
            <p:nvGrpSpPr>
              <p:cNvPr id="96280" name="Group 24"/>
              <p:cNvGrpSpPr>
                <a:grpSpLocks/>
              </p:cNvGrpSpPr>
              <p:nvPr/>
            </p:nvGrpSpPr>
            <p:grpSpPr bwMode="auto">
              <a:xfrm>
                <a:off x="757" y="2650"/>
                <a:ext cx="256" cy="228"/>
                <a:chOff x="757" y="2650"/>
                <a:chExt cx="256" cy="228"/>
              </a:xfrm>
            </p:grpSpPr>
            <p:sp>
              <p:nvSpPr>
                <p:cNvPr id="96281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822" y="2650"/>
                  <a:ext cx="191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282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757" y="2694"/>
                  <a:ext cx="166" cy="1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283" name="Rectangle 27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96284" name="Line 28"/>
            <p:cNvSpPr>
              <a:spLocks noChangeShapeType="1"/>
            </p:cNvSpPr>
            <p:nvPr/>
          </p:nvSpPr>
          <p:spPr bwMode="auto">
            <a:xfrm flipH="1">
              <a:off x="894" y="1494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5" name="Line 29"/>
            <p:cNvSpPr>
              <a:spLocks noChangeShapeType="1"/>
            </p:cNvSpPr>
            <p:nvPr/>
          </p:nvSpPr>
          <p:spPr bwMode="auto">
            <a:xfrm flipH="1">
              <a:off x="1812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6" name="Line 30"/>
            <p:cNvSpPr>
              <a:spLocks noChangeShapeType="1"/>
            </p:cNvSpPr>
            <p:nvPr/>
          </p:nvSpPr>
          <p:spPr bwMode="auto">
            <a:xfrm flipH="1">
              <a:off x="2292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7" name="Line 31"/>
            <p:cNvSpPr>
              <a:spLocks noChangeShapeType="1"/>
            </p:cNvSpPr>
            <p:nvPr/>
          </p:nvSpPr>
          <p:spPr bwMode="auto">
            <a:xfrm flipH="1">
              <a:off x="2778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8" name="Line 32"/>
            <p:cNvSpPr>
              <a:spLocks noChangeShapeType="1"/>
            </p:cNvSpPr>
            <p:nvPr/>
          </p:nvSpPr>
          <p:spPr bwMode="auto">
            <a:xfrm flipH="1">
              <a:off x="3330" y="1494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289" name="Line 33"/>
            <p:cNvSpPr>
              <a:spLocks noChangeShapeType="1"/>
            </p:cNvSpPr>
            <p:nvPr/>
          </p:nvSpPr>
          <p:spPr bwMode="auto">
            <a:xfrm flipH="1">
              <a:off x="3810" y="1494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298" name="Group 42"/>
            <p:cNvGrpSpPr>
              <a:grpSpLocks/>
            </p:cNvGrpSpPr>
            <p:nvPr/>
          </p:nvGrpSpPr>
          <p:grpSpPr bwMode="auto">
            <a:xfrm>
              <a:off x="1848" y="2217"/>
              <a:ext cx="96" cy="96"/>
              <a:chOff x="1584" y="3360"/>
              <a:chExt cx="96" cy="96"/>
            </a:xfrm>
          </p:grpSpPr>
          <p:sp>
            <p:nvSpPr>
              <p:cNvPr id="96299" name="Line 4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0" name="Line 44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1" name="Group 45"/>
            <p:cNvGrpSpPr>
              <a:grpSpLocks/>
            </p:cNvGrpSpPr>
            <p:nvPr/>
          </p:nvGrpSpPr>
          <p:grpSpPr bwMode="auto">
            <a:xfrm>
              <a:off x="2352" y="2226"/>
              <a:ext cx="96" cy="96"/>
              <a:chOff x="1584" y="3360"/>
              <a:chExt cx="96" cy="96"/>
            </a:xfrm>
          </p:grpSpPr>
          <p:sp>
            <p:nvSpPr>
              <p:cNvPr id="96302" name="Line 4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3" name="Line 4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4" name="Group 48"/>
            <p:cNvGrpSpPr>
              <a:grpSpLocks/>
            </p:cNvGrpSpPr>
            <p:nvPr/>
          </p:nvGrpSpPr>
          <p:grpSpPr bwMode="auto">
            <a:xfrm>
              <a:off x="2856" y="2223"/>
              <a:ext cx="96" cy="96"/>
              <a:chOff x="1584" y="3360"/>
              <a:chExt cx="96" cy="96"/>
            </a:xfrm>
          </p:grpSpPr>
          <p:sp>
            <p:nvSpPr>
              <p:cNvPr id="96305" name="Line 4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6" name="Line 5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07" name="Group 51"/>
            <p:cNvGrpSpPr>
              <a:grpSpLocks/>
            </p:cNvGrpSpPr>
            <p:nvPr/>
          </p:nvGrpSpPr>
          <p:grpSpPr bwMode="auto">
            <a:xfrm>
              <a:off x="3939" y="2235"/>
              <a:ext cx="96" cy="96"/>
              <a:chOff x="1584" y="3360"/>
              <a:chExt cx="96" cy="96"/>
            </a:xfrm>
          </p:grpSpPr>
          <p:sp>
            <p:nvSpPr>
              <p:cNvPr id="96308" name="Line 5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09" name="Line 5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310" name="Oval 54"/>
            <p:cNvSpPr>
              <a:spLocks noChangeArrowheads="1"/>
            </p:cNvSpPr>
            <p:nvPr/>
          </p:nvSpPr>
          <p:spPr bwMode="auto">
            <a:xfrm>
              <a:off x="3054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11" name="Oval 55"/>
            <p:cNvSpPr>
              <a:spLocks noChangeArrowheads="1"/>
            </p:cNvSpPr>
            <p:nvPr/>
          </p:nvSpPr>
          <p:spPr bwMode="auto">
            <a:xfrm>
              <a:off x="3150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12" name="Oval 56"/>
            <p:cNvSpPr>
              <a:spLocks noChangeArrowheads="1"/>
            </p:cNvSpPr>
            <p:nvPr/>
          </p:nvSpPr>
          <p:spPr bwMode="auto">
            <a:xfrm>
              <a:off x="3246" y="1470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9" name="Line 113"/>
            <p:cNvSpPr>
              <a:spLocks noChangeShapeType="1"/>
            </p:cNvSpPr>
            <p:nvPr/>
          </p:nvSpPr>
          <p:spPr bwMode="auto">
            <a:xfrm>
              <a:off x="1389" y="3465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66" name="Line 110"/>
            <p:cNvSpPr>
              <a:spLocks noChangeShapeType="1"/>
            </p:cNvSpPr>
            <p:nvPr/>
          </p:nvSpPr>
          <p:spPr bwMode="auto">
            <a:xfrm>
              <a:off x="1422" y="2682"/>
              <a:ext cx="24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15" name="Line 59"/>
            <p:cNvSpPr>
              <a:spLocks noChangeShapeType="1"/>
            </p:cNvSpPr>
            <p:nvPr/>
          </p:nvSpPr>
          <p:spPr bwMode="auto">
            <a:xfrm flipV="1">
              <a:off x="1392" y="26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16" name="Line 60"/>
            <p:cNvSpPr>
              <a:spLocks noChangeShapeType="1"/>
            </p:cNvSpPr>
            <p:nvPr/>
          </p:nvSpPr>
          <p:spPr bwMode="auto">
            <a:xfrm flipV="1">
              <a:off x="3984" y="2694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38" name="Line 82"/>
            <p:cNvSpPr>
              <a:spLocks noChangeShapeType="1"/>
            </p:cNvSpPr>
            <p:nvPr/>
          </p:nvSpPr>
          <p:spPr bwMode="auto">
            <a:xfrm flipH="1" flipV="1">
              <a:off x="1812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39" name="Line 83"/>
            <p:cNvSpPr>
              <a:spLocks noChangeShapeType="1"/>
            </p:cNvSpPr>
            <p:nvPr/>
          </p:nvSpPr>
          <p:spPr bwMode="auto">
            <a:xfrm flipH="1" flipV="1">
              <a:off x="2292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0" name="Line 84"/>
            <p:cNvSpPr>
              <a:spLocks noChangeShapeType="1"/>
            </p:cNvSpPr>
            <p:nvPr/>
          </p:nvSpPr>
          <p:spPr bwMode="auto">
            <a:xfrm flipH="1" flipV="1">
              <a:off x="2778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1" name="Line 85"/>
            <p:cNvSpPr>
              <a:spLocks noChangeShapeType="1"/>
            </p:cNvSpPr>
            <p:nvPr/>
          </p:nvSpPr>
          <p:spPr bwMode="auto">
            <a:xfrm flipH="1" flipV="1">
              <a:off x="3330" y="346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2" name="Line 86"/>
            <p:cNvSpPr>
              <a:spLocks noChangeShapeType="1"/>
            </p:cNvSpPr>
            <p:nvPr/>
          </p:nvSpPr>
          <p:spPr bwMode="auto">
            <a:xfrm flipH="1" flipV="1">
              <a:off x="3810" y="3462"/>
              <a:ext cx="1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3" name="Oval 87"/>
            <p:cNvSpPr>
              <a:spLocks noChangeArrowheads="1"/>
            </p:cNvSpPr>
            <p:nvPr/>
          </p:nvSpPr>
          <p:spPr bwMode="auto">
            <a:xfrm flipV="1">
              <a:off x="1320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348" name="Group 92"/>
            <p:cNvGrpSpPr>
              <a:grpSpLocks/>
            </p:cNvGrpSpPr>
            <p:nvPr/>
          </p:nvGrpSpPr>
          <p:grpSpPr bwMode="auto">
            <a:xfrm flipV="1">
              <a:off x="1344" y="2634"/>
              <a:ext cx="96" cy="96"/>
              <a:chOff x="1584" y="3360"/>
              <a:chExt cx="96" cy="96"/>
            </a:xfrm>
          </p:grpSpPr>
          <p:sp>
            <p:nvSpPr>
              <p:cNvPr id="96349" name="Line 93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0" name="Line 94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1" name="Group 95"/>
            <p:cNvGrpSpPr>
              <a:grpSpLocks/>
            </p:cNvGrpSpPr>
            <p:nvPr/>
          </p:nvGrpSpPr>
          <p:grpSpPr bwMode="auto">
            <a:xfrm flipV="1">
              <a:off x="1848" y="2643"/>
              <a:ext cx="96" cy="96"/>
              <a:chOff x="1584" y="3360"/>
              <a:chExt cx="96" cy="96"/>
            </a:xfrm>
          </p:grpSpPr>
          <p:sp>
            <p:nvSpPr>
              <p:cNvPr id="96352" name="Line 9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3" name="Line 9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4" name="Group 98"/>
            <p:cNvGrpSpPr>
              <a:grpSpLocks/>
            </p:cNvGrpSpPr>
            <p:nvPr/>
          </p:nvGrpSpPr>
          <p:grpSpPr bwMode="auto">
            <a:xfrm flipV="1">
              <a:off x="2352" y="2634"/>
              <a:ext cx="96" cy="96"/>
              <a:chOff x="1584" y="3360"/>
              <a:chExt cx="96" cy="96"/>
            </a:xfrm>
          </p:grpSpPr>
          <p:sp>
            <p:nvSpPr>
              <p:cNvPr id="96355" name="Line 9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6" name="Line 10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57" name="Group 101"/>
            <p:cNvGrpSpPr>
              <a:grpSpLocks/>
            </p:cNvGrpSpPr>
            <p:nvPr/>
          </p:nvGrpSpPr>
          <p:grpSpPr bwMode="auto">
            <a:xfrm flipV="1">
              <a:off x="2856" y="2637"/>
              <a:ext cx="96" cy="96"/>
              <a:chOff x="1584" y="3360"/>
              <a:chExt cx="96" cy="96"/>
            </a:xfrm>
          </p:grpSpPr>
          <p:sp>
            <p:nvSpPr>
              <p:cNvPr id="96358" name="Line 10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59" name="Line 10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60" name="Group 104"/>
            <p:cNvGrpSpPr>
              <a:grpSpLocks/>
            </p:cNvGrpSpPr>
            <p:nvPr/>
          </p:nvGrpSpPr>
          <p:grpSpPr bwMode="auto">
            <a:xfrm flipV="1">
              <a:off x="3939" y="2625"/>
              <a:ext cx="96" cy="96"/>
              <a:chOff x="1584" y="3360"/>
              <a:chExt cx="96" cy="96"/>
            </a:xfrm>
          </p:grpSpPr>
          <p:sp>
            <p:nvSpPr>
              <p:cNvPr id="96361" name="Line 105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62" name="Line 106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363" name="Oval 107"/>
            <p:cNvSpPr>
              <a:spLocks noChangeArrowheads="1"/>
            </p:cNvSpPr>
            <p:nvPr/>
          </p:nvSpPr>
          <p:spPr bwMode="auto">
            <a:xfrm flipV="1">
              <a:off x="3054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4" name="Oval 108"/>
            <p:cNvSpPr>
              <a:spLocks noChangeArrowheads="1"/>
            </p:cNvSpPr>
            <p:nvPr/>
          </p:nvSpPr>
          <p:spPr bwMode="auto">
            <a:xfrm flipV="1">
              <a:off x="3150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5" name="Oval 109"/>
            <p:cNvSpPr>
              <a:spLocks noChangeArrowheads="1"/>
            </p:cNvSpPr>
            <p:nvPr/>
          </p:nvSpPr>
          <p:spPr bwMode="auto">
            <a:xfrm flipV="1">
              <a:off x="3246" y="3438"/>
              <a:ext cx="48" cy="4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67" name="Line 111"/>
            <p:cNvSpPr>
              <a:spLocks noChangeShapeType="1"/>
            </p:cNvSpPr>
            <p:nvPr/>
          </p:nvSpPr>
          <p:spPr bwMode="auto">
            <a:xfrm>
              <a:off x="3966" y="346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grpSp>
          <p:nvGrpSpPr>
            <p:cNvPr id="96370" name="Group 114"/>
            <p:cNvGrpSpPr>
              <a:grpSpLocks/>
            </p:cNvGrpSpPr>
            <p:nvPr/>
          </p:nvGrpSpPr>
          <p:grpSpPr bwMode="auto">
            <a:xfrm>
              <a:off x="1572" y="3364"/>
              <a:ext cx="271" cy="228"/>
              <a:chOff x="744" y="2650"/>
              <a:chExt cx="271" cy="228"/>
            </a:xfrm>
          </p:grpSpPr>
          <p:grpSp>
            <p:nvGrpSpPr>
              <p:cNvPr id="96371" name="Group 115"/>
              <p:cNvGrpSpPr>
                <a:grpSpLocks/>
              </p:cNvGrpSpPr>
              <p:nvPr/>
            </p:nvGrpSpPr>
            <p:grpSpPr bwMode="auto">
              <a:xfrm>
                <a:off x="759" y="2650"/>
                <a:ext cx="256" cy="228"/>
                <a:chOff x="759" y="2650"/>
                <a:chExt cx="256" cy="228"/>
              </a:xfrm>
            </p:grpSpPr>
            <p:sp>
              <p:nvSpPr>
                <p:cNvPr id="96372" name="Text Box 116"/>
                <p:cNvSpPr txBox="1">
                  <a:spLocks noChangeArrowheads="1"/>
                </p:cNvSpPr>
                <p:nvPr/>
              </p:nvSpPr>
              <p:spPr bwMode="auto">
                <a:xfrm>
                  <a:off x="824" y="2650"/>
                  <a:ext cx="191" cy="1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73" name="Text Box 117"/>
                <p:cNvSpPr txBox="1">
                  <a:spLocks noChangeArrowheads="1"/>
                </p:cNvSpPr>
                <p:nvPr/>
              </p:nvSpPr>
              <p:spPr bwMode="auto">
                <a:xfrm>
                  <a:off x="759" y="2695"/>
                  <a:ext cx="165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74" name="Rectangle 118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75" name="Group 119"/>
            <p:cNvGrpSpPr>
              <a:grpSpLocks/>
            </p:cNvGrpSpPr>
            <p:nvPr/>
          </p:nvGrpSpPr>
          <p:grpSpPr bwMode="auto">
            <a:xfrm>
              <a:off x="2052" y="3366"/>
              <a:ext cx="271" cy="226"/>
              <a:chOff x="744" y="2652"/>
              <a:chExt cx="271" cy="226"/>
            </a:xfrm>
          </p:grpSpPr>
          <p:grpSp>
            <p:nvGrpSpPr>
              <p:cNvPr id="96376" name="Group 120"/>
              <p:cNvGrpSpPr>
                <a:grpSpLocks/>
              </p:cNvGrpSpPr>
              <p:nvPr/>
            </p:nvGrpSpPr>
            <p:grpSpPr bwMode="auto">
              <a:xfrm>
                <a:off x="756" y="2652"/>
                <a:ext cx="259" cy="226"/>
                <a:chOff x="756" y="2652"/>
                <a:chExt cx="259" cy="226"/>
              </a:xfrm>
            </p:grpSpPr>
            <p:sp>
              <p:nvSpPr>
                <p:cNvPr id="96377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823" y="2652"/>
                  <a:ext cx="192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78" name="Text Box 122"/>
                <p:cNvSpPr txBox="1">
                  <a:spLocks noChangeArrowheads="1"/>
                </p:cNvSpPr>
                <p:nvPr/>
              </p:nvSpPr>
              <p:spPr bwMode="auto">
                <a:xfrm>
                  <a:off x="756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79" name="Rectangle 123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80" name="Group 124"/>
            <p:cNvGrpSpPr>
              <a:grpSpLocks/>
            </p:cNvGrpSpPr>
            <p:nvPr/>
          </p:nvGrpSpPr>
          <p:grpSpPr bwMode="auto">
            <a:xfrm>
              <a:off x="2532" y="3366"/>
              <a:ext cx="270" cy="226"/>
              <a:chOff x="744" y="2652"/>
              <a:chExt cx="270" cy="226"/>
            </a:xfrm>
          </p:grpSpPr>
          <p:grpSp>
            <p:nvGrpSpPr>
              <p:cNvPr id="96381" name="Group 125"/>
              <p:cNvGrpSpPr>
                <a:grpSpLocks/>
              </p:cNvGrpSpPr>
              <p:nvPr/>
            </p:nvGrpSpPr>
            <p:grpSpPr bwMode="auto">
              <a:xfrm>
                <a:off x="757" y="2652"/>
                <a:ext cx="257" cy="226"/>
                <a:chOff x="757" y="2652"/>
                <a:chExt cx="257" cy="226"/>
              </a:xfrm>
            </p:grpSpPr>
            <p:sp>
              <p:nvSpPr>
                <p:cNvPr id="96382" name="Text Box 126"/>
                <p:cNvSpPr txBox="1">
                  <a:spLocks noChangeArrowheads="1"/>
                </p:cNvSpPr>
                <p:nvPr/>
              </p:nvSpPr>
              <p:spPr bwMode="auto">
                <a:xfrm>
                  <a:off x="823" y="2652"/>
                  <a:ext cx="191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83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84" name="Rectangle 128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grpSp>
          <p:nvGrpSpPr>
            <p:cNvPr id="96385" name="Group 129"/>
            <p:cNvGrpSpPr>
              <a:grpSpLocks/>
            </p:cNvGrpSpPr>
            <p:nvPr/>
          </p:nvGrpSpPr>
          <p:grpSpPr bwMode="auto">
            <a:xfrm>
              <a:off x="3570" y="3366"/>
              <a:ext cx="269" cy="226"/>
              <a:chOff x="744" y="2652"/>
              <a:chExt cx="269" cy="226"/>
            </a:xfrm>
          </p:grpSpPr>
          <p:grpSp>
            <p:nvGrpSpPr>
              <p:cNvPr id="96386" name="Group 130"/>
              <p:cNvGrpSpPr>
                <a:grpSpLocks/>
              </p:cNvGrpSpPr>
              <p:nvPr/>
            </p:nvGrpSpPr>
            <p:grpSpPr bwMode="auto">
              <a:xfrm>
                <a:off x="757" y="2652"/>
                <a:ext cx="256" cy="226"/>
                <a:chOff x="757" y="2652"/>
                <a:chExt cx="256" cy="226"/>
              </a:xfrm>
            </p:grpSpPr>
            <p:sp>
              <p:nvSpPr>
                <p:cNvPr id="96387" name="Text Box 131"/>
                <p:cNvSpPr txBox="1">
                  <a:spLocks noChangeArrowheads="1"/>
                </p:cNvSpPr>
                <p:nvPr/>
              </p:nvSpPr>
              <p:spPr bwMode="auto">
                <a:xfrm>
                  <a:off x="822" y="2652"/>
                  <a:ext cx="191" cy="16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800"/>
                    <a:t>-1</a:t>
                  </a:r>
                  <a:endParaRPr lang="en-GB" altLang="fa-IR" sz="800"/>
                </a:p>
              </p:txBody>
            </p:sp>
            <p:sp>
              <p:nvSpPr>
                <p:cNvPr id="96388" name="Text Box 132"/>
                <p:cNvSpPr txBox="1">
                  <a:spLocks noChangeArrowheads="1"/>
                </p:cNvSpPr>
                <p:nvPr/>
              </p:nvSpPr>
              <p:spPr bwMode="auto">
                <a:xfrm>
                  <a:off x="757" y="2695"/>
                  <a:ext cx="166" cy="1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2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fa-IR" sz="1000"/>
                    <a:t>Z</a:t>
                  </a:r>
                  <a:endParaRPr lang="en-GB" altLang="fa-IR" sz="1000"/>
                </a:p>
              </p:txBody>
            </p:sp>
          </p:grpSp>
          <p:sp>
            <p:nvSpPr>
              <p:cNvPr id="96389" name="Rectangle 133"/>
              <p:cNvSpPr>
                <a:spLocks noChangeArrowheads="1"/>
              </p:cNvSpPr>
              <p:nvPr/>
            </p:nvSpPr>
            <p:spPr bwMode="auto">
              <a:xfrm>
                <a:off x="744" y="2658"/>
                <a:ext cx="240" cy="1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2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</p:grpSp>
        <p:sp>
          <p:nvSpPr>
            <p:cNvPr id="96391" name="Line 135"/>
            <p:cNvSpPr>
              <a:spLocks noChangeShapeType="1"/>
            </p:cNvSpPr>
            <p:nvPr/>
          </p:nvSpPr>
          <p:spPr bwMode="auto">
            <a:xfrm>
              <a:off x="3984" y="211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7" name="Oval 91"/>
            <p:cNvSpPr>
              <a:spLocks noChangeArrowheads="1"/>
            </p:cNvSpPr>
            <p:nvPr/>
          </p:nvSpPr>
          <p:spPr bwMode="auto">
            <a:xfrm flipV="1">
              <a:off x="3912" y="2604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4" name="Oval 38"/>
            <p:cNvSpPr>
              <a:spLocks noChangeArrowheads="1"/>
            </p:cNvSpPr>
            <p:nvPr/>
          </p:nvSpPr>
          <p:spPr bwMode="auto">
            <a:xfrm>
              <a:off x="3912" y="2208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392" name="Group 136"/>
            <p:cNvGrpSpPr>
              <a:grpSpLocks/>
            </p:cNvGrpSpPr>
            <p:nvPr/>
          </p:nvGrpSpPr>
          <p:grpSpPr bwMode="auto">
            <a:xfrm>
              <a:off x="3936" y="2232"/>
              <a:ext cx="96" cy="96"/>
              <a:chOff x="1584" y="3360"/>
              <a:chExt cx="96" cy="96"/>
            </a:xfrm>
          </p:grpSpPr>
          <p:sp>
            <p:nvSpPr>
              <p:cNvPr id="96393" name="Line 137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94" name="Line 138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395" name="Group 139"/>
            <p:cNvGrpSpPr>
              <a:grpSpLocks/>
            </p:cNvGrpSpPr>
            <p:nvPr/>
          </p:nvGrpSpPr>
          <p:grpSpPr bwMode="auto">
            <a:xfrm>
              <a:off x="3936" y="2628"/>
              <a:ext cx="96" cy="96"/>
              <a:chOff x="1584" y="3360"/>
              <a:chExt cx="96" cy="96"/>
            </a:xfrm>
          </p:grpSpPr>
          <p:sp>
            <p:nvSpPr>
              <p:cNvPr id="96396" name="Line 140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397" name="Line 141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403" name="Line 147"/>
            <p:cNvSpPr>
              <a:spLocks noChangeShapeType="1"/>
            </p:cNvSpPr>
            <p:nvPr/>
          </p:nvSpPr>
          <p:spPr bwMode="auto">
            <a:xfrm>
              <a:off x="1893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4" name="Line 148"/>
            <p:cNvSpPr>
              <a:spLocks noChangeShapeType="1"/>
            </p:cNvSpPr>
            <p:nvPr/>
          </p:nvSpPr>
          <p:spPr bwMode="auto">
            <a:xfrm>
              <a:off x="2400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5" name="Line 149"/>
            <p:cNvSpPr>
              <a:spLocks noChangeShapeType="1"/>
            </p:cNvSpPr>
            <p:nvPr/>
          </p:nvSpPr>
          <p:spPr bwMode="auto">
            <a:xfrm>
              <a:off x="2904" y="1491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08" name="Line 152"/>
            <p:cNvSpPr>
              <a:spLocks noChangeShapeType="1"/>
            </p:cNvSpPr>
            <p:nvPr/>
          </p:nvSpPr>
          <p:spPr bwMode="auto">
            <a:xfrm flipV="1">
              <a:off x="1890" y="2739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4" name="Oval 88"/>
            <p:cNvSpPr>
              <a:spLocks noChangeArrowheads="1"/>
            </p:cNvSpPr>
            <p:nvPr/>
          </p:nvSpPr>
          <p:spPr bwMode="auto">
            <a:xfrm flipV="1">
              <a:off x="1824" y="2616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409" name="Line 153"/>
            <p:cNvSpPr>
              <a:spLocks noChangeShapeType="1"/>
            </p:cNvSpPr>
            <p:nvPr/>
          </p:nvSpPr>
          <p:spPr bwMode="auto">
            <a:xfrm flipV="1">
              <a:off x="2400" y="273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10" name="Line 154"/>
            <p:cNvSpPr>
              <a:spLocks noChangeShapeType="1"/>
            </p:cNvSpPr>
            <p:nvPr/>
          </p:nvSpPr>
          <p:spPr bwMode="auto">
            <a:xfrm flipV="1">
              <a:off x="2910" y="273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345" name="Oval 89"/>
            <p:cNvSpPr>
              <a:spLocks noChangeArrowheads="1"/>
            </p:cNvSpPr>
            <p:nvPr/>
          </p:nvSpPr>
          <p:spPr bwMode="auto">
            <a:xfrm flipV="1">
              <a:off x="2328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346" name="Oval 90"/>
            <p:cNvSpPr>
              <a:spLocks noChangeArrowheads="1"/>
            </p:cNvSpPr>
            <p:nvPr/>
          </p:nvSpPr>
          <p:spPr bwMode="auto">
            <a:xfrm flipV="1">
              <a:off x="2832" y="2610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411" name="Group 155"/>
            <p:cNvGrpSpPr>
              <a:grpSpLocks/>
            </p:cNvGrpSpPr>
            <p:nvPr/>
          </p:nvGrpSpPr>
          <p:grpSpPr bwMode="auto">
            <a:xfrm>
              <a:off x="2856" y="2637"/>
              <a:ext cx="96" cy="96"/>
              <a:chOff x="1584" y="3360"/>
              <a:chExt cx="96" cy="96"/>
            </a:xfrm>
          </p:grpSpPr>
          <p:sp>
            <p:nvSpPr>
              <p:cNvPr id="96412" name="Line 156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3" name="Line 157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14" name="Group 158"/>
            <p:cNvGrpSpPr>
              <a:grpSpLocks/>
            </p:cNvGrpSpPr>
            <p:nvPr/>
          </p:nvGrpSpPr>
          <p:grpSpPr bwMode="auto">
            <a:xfrm>
              <a:off x="2355" y="2640"/>
              <a:ext cx="96" cy="96"/>
              <a:chOff x="1584" y="3360"/>
              <a:chExt cx="96" cy="96"/>
            </a:xfrm>
          </p:grpSpPr>
          <p:sp>
            <p:nvSpPr>
              <p:cNvPr id="96415" name="Line 159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6" name="Line 160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17" name="Group 161"/>
            <p:cNvGrpSpPr>
              <a:grpSpLocks/>
            </p:cNvGrpSpPr>
            <p:nvPr/>
          </p:nvGrpSpPr>
          <p:grpSpPr bwMode="auto">
            <a:xfrm>
              <a:off x="1851" y="2643"/>
              <a:ext cx="96" cy="96"/>
              <a:chOff x="1584" y="3360"/>
              <a:chExt cx="96" cy="96"/>
            </a:xfrm>
          </p:grpSpPr>
          <p:sp>
            <p:nvSpPr>
              <p:cNvPr id="96418" name="Line 162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19" name="Line 163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293" name="Oval 37"/>
            <p:cNvSpPr>
              <a:spLocks noChangeArrowheads="1"/>
            </p:cNvSpPr>
            <p:nvPr/>
          </p:nvSpPr>
          <p:spPr bwMode="auto">
            <a:xfrm>
              <a:off x="2832" y="220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2" name="Oval 36"/>
            <p:cNvSpPr>
              <a:spLocks noChangeArrowheads="1"/>
            </p:cNvSpPr>
            <p:nvPr/>
          </p:nvSpPr>
          <p:spPr bwMode="auto">
            <a:xfrm>
              <a:off x="2328" y="2202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96291" name="Oval 35"/>
            <p:cNvSpPr>
              <a:spLocks noChangeArrowheads="1"/>
            </p:cNvSpPr>
            <p:nvPr/>
          </p:nvSpPr>
          <p:spPr bwMode="auto">
            <a:xfrm>
              <a:off x="1824" y="2196"/>
              <a:ext cx="144" cy="144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96420" name="Group 164"/>
            <p:cNvGrpSpPr>
              <a:grpSpLocks/>
            </p:cNvGrpSpPr>
            <p:nvPr/>
          </p:nvGrpSpPr>
          <p:grpSpPr bwMode="auto">
            <a:xfrm>
              <a:off x="1848" y="2223"/>
              <a:ext cx="96" cy="96"/>
              <a:chOff x="1584" y="3360"/>
              <a:chExt cx="96" cy="96"/>
            </a:xfrm>
          </p:grpSpPr>
          <p:sp>
            <p:nvSpPr>
              <p:cNvPr id="96421" name="Line 165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2" name="Line 166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23" name="Group 167"/>
            <p:cNvGrpSpPr>
              <a:grpSpLocks/>
            </p:cNvGrpSpPr>
            <p:nvPr/>
          </p:nvGrpSpPr>
          <p:grpSpPr bwMode="auto">
            <a:xfrm>
              <a:off x="2352" y="2229"/>
              <a:ext cx="96" cy="96"/>
              <a:chOff x="1584" y="3360"/>
              <a:chExt cx="96" cy="96"/>
            </a:xfrm>
          </p:grpSpPr>
          <p:sp>
            <p:nvSpPr>
              <p:cNvPr id="96424" name="Line 168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5" name="Line 169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96426" name="Group 170"/>
            <p:cNvGrpSpPr>
              <a:grpSpLocks/>
            </p:cNvGrpSpPr>
            <p:nvPr/>
          </p:nvGrpSpPr>
          <p:grpSpPr bwMode="auto">
            <a:xfrm>
              <a:off x="2853" y="2226"/>
              <a:ext cx="96" cy="96"/>
              <a:chOff x="1584" y="3360"/>
              <a:chExt cx="96" cy="96"/>
            </a:xfrm>
          </p:grpSpPr>
          <p:sp>
            <p:nvSpPr>
              <p:cNvPr id="96427" name="Line 171"/>
              <p:cNvSpPr>
                <a:spLocks noChangeShapeType="1"/>
              </p:cNvSpPr>
              <p:nvPr/>
            </p:nvSpPr>
            <p:spPr bwMode="auto">
              <a:xfrm>
                <a:off x="1632" y="3360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96428" name="Line 172"/>
              <p:cNvSpPr>
                <a:spLocks noChangeShapeType="1"/>
              </p:cNvSpPr>
              <p:nvPr/>
            </p:nvSpPr>
            <p:spPr bwMode="auto">
              <a:xfrm>
                <a:off x="1584" y="3408"/>
                <a:ext cx="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96429" name="Line 173"/>
            <p:cNvSpPr>
              <a:spLocks noChangeShapeType="1"/>
            </p:cNvSpPr>
            <p:nvPr/>
          </p:nvSpPr>
          <p:spPr bwMode="auto">
            <a:xfrm>
              <a:off x="3984" y="2754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1" name="Line 175"/>
            <p:cNvSpPr>
              <a:spLocks noChangeShapeType="1"/>
            </p:cNvSpPr>
            <p:nvPr/>
          </p:nvSpPr>
          <p:spPr bwMode="auto">
            <a:xfrm>
              <a:off x="960" y="1494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3" name="Text Box 177"/>
            <p:cNvSpPr txBox="1">
              <a:spLocks noChangeArrowheads="1"/>
            </p:cNvSpPr>
            <p:nvPr/>
          </p:nvSpPr>
          <p:spPr bwMode="auto">
            <a:xfrm>
              <a:off x="600" y="1398"/>
              <a:ext cx="384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200"/>
                <a:t>X(</a:t>
              </a:r>
              <a:r>
                <a:rPr lang="en-US" altLang="fa-IR" sz="1200" i="1"/>
                <a:t>n</a:t>
              </a:r>
              <a:r>
                <a:rPr lang="en-US" altLang="fa-IR" sz="1200"/>
                <a:t>)</a:t>
              </a:r>
              <a:endParaRPr lang="en-GB" altLang="fa-IR" sz="1200"/>
            </a:p>
          </p:txBody>
        </p:sp>
        <p:sp>
          <p:nvSpPr>
            <p:cNvPr id="96434" name="Text Box 178"/>
            <p:cNvSpPr txBox="1">
              <a:spLocks noChangeArrowheads="1"/>
            </p:cNvSpPr>
            <p:nvPr/>
          </p:nvSpPr>
          <p:spPr bwMode="auto">
            <a:xfrm>
              <a:off x="4638" y="3367"/>
              <a:ext cx="384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200"/>
                <a:t>y(</a:t>
              </a:r>
              <a:r>
                <a:rPr lang="en-US" altLang="fa-IR" sz="1200" i="1"/>
                <a:t>n</a:t>
              </a:r>
              <a:r>
                <a:rPr lang="en-US" altLang="fa-IR" sz="1200"/>
                <a:t>)</a:t>
              </a:r>
              <a:endParaRPr lang="en-GB" altLang="fa-IR" sz="1200"/>
            </a:p>
          </p:txBody>
        </p:sp>
        <p:sp>
          <p:nvSpPr>
            <p:cNvPr id="96435" name="Line 179"/>
            <p:cNvSpPr>
              <a:spLocks noChangeShapeType="1"/>
            </p:cNvSpPr>
            <p:nvPr/>
          </p:nvSpPr>
          <p:spPr bwMode="auto">
            <a:xfrm>
              <a:off x="3984" y="3462"/>
              <a:ext cx="6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96436" name="Line 180"/>
            <p:cNvSpPr>
              <a:spLocks noChangeShapeType="1"/>
            </p:cNvSpPr>
            <p:nvPr/>
          </p:nvSpPr>
          <p:spPr bwMode="auto">
            <a:xfrm flipV="1">
              <a:off x="1392" y="274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</p:grpSp>
      <p:sp>
        <p:nvSpPr>
          <p:cNvPr id="96442" name="Rectangle 186"/>
          <p:cNvSpPr>
            <a:spLocks noChangeArrowheads="1"/>
          </p:cNvSpPr>
          <p:nvPr/>
        </p:nvSpPr>
        <p:spPr bwMode="auto">
          <a:xfrm>
            <a:off x="1524000" y="2881313"/>
            <a:ext cx="914400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GB" altLang="fa-IR" sz="1200">
                <a:latin typeface="Arial" panose="020B0604020202020204" pitchFamily="34" charset="0"/>
                <a:cs typeface="Times New Roman" panose="02020603050405020304" pitchFamily="18" charset="0"/>
              </a:rPr>
              <a:t> </a:t>
            </a:r>
          </a:p>
          <a:p>
            <a:pPr eaLnBrk="0" hangingPunct="0"/>
            <a:endParaRPr lang="en-GB" altLang="fa-IR">
              <a:latin typeface="Arial" panose="020B0604020202020204" pitchFamily="34" charset="0"/>
            </a:endParaRPr>
          </a:p>
        </p:txBody>
      </p:sp>
      <p:graphicFrame>
        <p:nvGraphicFramePr>
          <p:cNvPr id="96441" name="Object 185"/>
          <p:cNvGraphicFramePr>
            <a:graphicFrameLocks noChangeAspect="1"/>
          </p:cNvGraphicFramePr>
          <p:nvPr/>
        </p:nvGraphicFramePr>
        <p:xfrm>
          <a:off x="1778000" y="2667000"/>
          <a:ext cx="8839200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r:id="rId3" imgW="5524500" imgH="215900" progId="Equation.3">
                  <p:embed/>
                </p:oleObj>
              </mc:Choice>
              <mc:Fallback>
                <p:oleObj r:id="rId3" imgW="5524500" imgH="215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0" y="2667000"/>
                        <a:ext cx="8839200" cy="350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40" name="Object 184"/>
          <p:cNvGraphicFramePr>
            <a:graphicFrameLocks noChangeAspect="1"/>
          </p:cNvGraphicFramePr>
          <p:nvPr/>
        </p:nvGraphicFramePr>
        <p:xfrm>
          <a:off x="1676400" y="5397500"/>
          <a:ext cx="31242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" r:id="rId5" imgW="2044700" imgH="457200" progId="Equation.3">
                  <p:embed/>
                </p:oleObj>
              </mc:Choice>
              <mc:Fallback>
                <p:oleObj r:id="rId5" imgW="20447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5397500"/>
                        <a:ext cx="3124200" cy="698500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FEBAB8">
                              <a:gamma/>
                              <a:shade val="46275"/>
                              <a:invGamma/>
                            </a:srgbClr>
                          </a:gs>
                          <a:gs pos="50000">
                            <a:srgbClr val="FEBAB8"/>
                          </a:gs>
                          <a:gs pos="100000">
                            <a:srgbClr val="FEBAB8">
                              <a:gamma/>
                              <a:shade val="46275"/>
                              <a:invGamma/>
                            </a:srgbClr>
                          </a:gs>
                        </a:gsLst>
                        <a:lin ang="5400000" scaled="1"/>
                      </a:gra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0" name="Object 194"/>
          <p:cNvGraphicFramePr>
            <a:graphicFrameLocks noChangeAspect="1"/>
          </p:cNvGraphicFramePr>
          <p:nvPr/>
        </p:nvGraphicFramePr>
        <p:xfrm>
          <a:off x="5045076" y="4165600"/>
          <a:ext cx="2698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r:id="rId7" imgW="165028" imgH="228501" progId="Equation.3">
                  <p:embed/>
                </p:oleObj>
              </mc:Choice>
              <mc:Fallback>
                <p:oleObj r:id="rId7" imgW="165028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6" y="4165600"/>
                        <a:ext cx="2698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1" name="Object 195"/>
          <p:cNvGraphicFramePr>
            <a:graphicFrameLocks noChangeAspect="1"/>
          </p:cNvGraphicFramePr>
          <p:nvPr/>
        </p:nvGraphicFramePr>
        <p:xfrm>
          <a:off x="5791200" y="4178300"/>
          <a:ext cx="2667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" r:id="rId9" imgW="152268" imgH="215713" progId="Equation.3">
                  <p:embed/>
                </p:oleObj>
              </mc:Choice>
              <mc:Fallback>
                <p:oleObj r:id="rId9" imgW="152268" imgH="2157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4178300"/>
                        <a:ext cx="266700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452" name="Object 196"/>
          <p:cNvGraphicFramePr>
            <a:graphicFrameLocks noChangeAspect="1"/>
          </p:cNvGraphicFramePr>
          <p:nvPr/>
        </p:nvGraphicFramePr>
        <p:xfrm>
          <a:off x="8799514" y="4165600"/>
          <a:ext cx="319087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r:id="rId11" imgW="164957" imgH="241091" progId="Equation.3">
                  <p:embed/>
                </p:oleObj>
              </mc:Choice>
              <mc:Fallback>
                <p:oleObj r:id="rId11" imgW="164957" imgH="24109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9514" y="4165600"/>
                        <a:ext cx="319087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4" name="Rectangle 198"/>
          <p:cNvSpPr>
            <a:spLocks noChangeArrowheads="1"/>
          </p:cNvSpPr>
          <p:nvPr/>
        </p:nvSpPr>
        <p:spPr bwMode="auto">
          <a:xfrm>
            <a:off x="6015038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3" name="Object 197"/>
          <p:cNvGraphicFramePr>
            <a:graphicFrameLocks noChangeAspect="1"/>
          </p:cNvGraphicFramePr>
          <p:nvPr/>
        </p:nvGraphicFramePr>
        <p:xfrm>
          <a:off x="8870951" y="5715000"/>
          <a:ext cx="2825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7" r:id="rId13" imgW="164885" imgH="215619" progId="Equation.3">
                  <p:embed/>
                </p:oleObj>
              </mc:Choice>
              <mc:Fallback>
                <p:oleObj r:id="rId13" imgW="164885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0951" y="5715000"/>
                        <a:ext cx="282575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6" name="Rectangle 200"/>
          <p:cNvSpPr>
            <a:spLocks noChangeArrowheads="1"/>
          </p:cNvSpPr>
          <p:nvPr/>
        </p:nvSpPr>
        <p:spPr bwMode="auto">
          <a:xfrm>
            <a:off x="6005513" y="3319463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5" name="Object 199"/>
          <p:cNvGraphicFramePr>
            <a:graphicFrameLocks noChangeAspect="1"/>
          </p:cNvGraphicFramePr>
          <p:nvPr/>
        </p:nvGraphicFramePr>
        <p:xfrm>
          <a:off x="7256463" y="5715000"/>
          <a:ext cx="315912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8" r:id="rId15" imgW="177569" imgH="215619" progId="Equation.3">
                  <p:embed/>
                </p:oleObj>
              </mc:Choice>
              <mc:Fallback>
                <p:oleObj r:id="rId15" imgW="177569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6463" y="5715000"/>
                        <a:ext cx="315912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6458" name="Rectangle 202"/>
          <p:cNvSpPr>
            <a:spLocks noChangeArrowheads="1"/>
          </p:cNvSpPr>
          <p:nvPr/>
        </p:nvSpPr>
        <p:spPr bwMode="auto">
          <a:xfrm>
            <a:off x="6000750" y="3309938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a-IR"/>
          </a:p>
        </p:txBody>
      </p:sp>
      <p:graphicFrame>
        <p:nvGraphicFramePr>
          <p:cNvPr id="96457" name="Object 201"/>
          <p:cNvGraphicFramePr>
            <a:graphicFrameLocks noChangeAspect="1"/>
          </p:cNvGraphicFramePr>
          <p:nvPr/>
        </p:nvGraphicFramePr>
        <p:xfrm>
          <a:off x="5334001" y="5689600"/>
          <a:ext cx="36512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" r:id="rId17" imgW="190417" imgH="241195" progId="Equation.3">
                  <p:embed/>
                </p:oleObj>
              </mc:Choice>
              <mc:Fallback>
                <p:oleObj r:id="rId17" imgW="190417" imgH="24119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1" y="5689600"/>
                        <a:ext cx="365125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ديجيتال </a:t>
            </a:r>
            <a:r>
              <a:rPr lang="en-US" dirty="0" smtClean="0"/>
              <a:t>IIR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فيلتر هم قطب و هم صفر دارد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76585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نويز و فيلتر </a:t>
            </a:r>
            <a:r>
              <a:rPr lang="en-US" dirty="0" smtClean="0"/>
              <a:t>FIR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sf = filter(0.1*ones(1,10),1,s);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74306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فيلتر با فاز خطی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err="1"/>
              <a:t>sff</a:t>
            </a:r>
            <a:r>
              <a:rPr lang="en-US" dirty="0"/>
              <a:t> = </a:t>
            </a:r>
            <a:r>
              <a:rPr lang="en-US" dirty="0" err="1"/>
              <a:t>filtfilt</a:t>
            </a:r>
            <a:r>
              <a:rPr lang="en-US" dirty="0"/>
              <a:t>(0.1*ones(1,10),1,s);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54128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مقايسه توان سيگنال زمان کوتاه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60000"/>
                  </a:lnSpc>
                </a:pPr>
                <a:endParaRPr lang="fa-IR" dirty="0" smtClean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عملگر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fa-IR" dirty="0" smtClean="0"/>
                  <a:t>ميانگين گيری زمان طولانی است</a:t>
                </a:r>
              </a:p>
              <a:p>
                <a:pPr>
                  <a:lnSpc>
                    <a:spcPct val="160000"/>
                  </a:lnSpc>
                </a:pPr>
                <a:r>
                  <a:rPr lang="fa-IR" dirty="0"/>
                  <a:t>پنجره ای از سيگنال: </a:t>
                </a:r>
                <a:r>
                  <a:rPr lang="pt-BR" dirty="0"/>
                  <a:t> n= m- N + 1,....m </a:t>
                </a:r>
                <a:endParaRPr lang="fa-IR" dirty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ميانگين زمان کوتاه: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a-IR" dirty="0"/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فريم سيگنال</a:t>
                </a:r>
              </a:p>
              <a:p>
                <a:pPr>
                  <a:lnSpc>
                    <a:spcPct val="160000"/>
                  </a:lnSpc>
                </a:pPr>
                <a:r>
                  <a:rPr lang="fa-IR" dirty="0" smtClean="0"/>
                  <a:t>ن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442" b="-265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887" t="85609" r="44597" b="3633"/>
          <a:stretch/>
        </p:blipFill>
        <p:spPr>
          <a:xfrm>
            <a:off x="8760542" y="1973840"/>
            <a:ext cx="2094271" cy="872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4113" t="72054" r="37822" b="18049"/>
          <a:stretch/>
        </p:blipFill>
        <p:spPr>
          <a:xfrm>
            <a:off x="6666271" y="4660493"/>
            <a:ext cx="3421627" cy="678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0968" t="56347" r="31412" b="33325"/>
          <a:stretch/>
        </p:blipFill>
        <p:spPr>
          <a:xfrm>
            <a:off x="752166" y="2050025"/>
            <a:ext cx="4586749" cy="7079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13185" t="45374" r="20645" b="24719"/>
          <a:stretch/>
        </p:blipFill>
        <p:spPr>
          <a:xfrm>
            <a:off x="550605" y="3052924"/>
            <a:ext cx="5545394" cy="1409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27460" t="68826" r="36491" b="18264"/>
          <a:stretch/>
        </p:blipFill>
        <p:spPr>
          <a:xfrm>
            <a:off x="6828503" y="5416347"/>
            <a:ext cx="4395019" cy="884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8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خودهمبستگی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234" t="32680" r="21976" b="58068"/>
          <a:stretch/>
        </p:blipFill>
        <p:spPr>
          <a:xfrm>
            <a:off x="2344994" y="2241756"/>
            <a:ext cx="7167716" cy="634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8831" t="30958" r="25121" b="16973"/>
          <a:stretch/>
        </p:blipFill>
        <p:spPr>
          <a:xfrm>
            <a:off x="2069689" y="3025684"/>
            <a:ext cx="8052620" cy="3569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نمايش به صورت 1: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653" t="43438" r="27419" b="22137"/>
          <a:stretch/>
        </p:blipFill>
        <p:spPr>
          <a:xfrm>
            <a:off x="1150373" y="1912655"/>
            <a:ext cx="4675239" cy="1776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056" t="75496" r="32137" b="10519"/>
          <a:stretch/>
        </p:blipFill>
        <p:spPr>
          <a:xfrm>
            <a:off x="7245284" y="2180496"/>
            <a:ext cx="4365523" cy="95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896" t="21706" r="8064" b="11164"/>
          <a:stretch/>
        </p:blipFill>
        <p:spPr>
          <a:xfrm>
            <a:off x="3923071" y="3421626"/>
            <a:ext cx="7565923" cy="335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محل فرمنت واکه های مختلف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900" t="23453" r="23200" b="11270"/>
          <a:stretch/>
        </p:blipFill>
        <p:spPr>
          <a:xfrm>
            <a:off x="109728" y="2011680"/>
            <a:ext cx="7668768" cy="44744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500" t="10720" r="29600" b="6646"/>
          <a:stretch/>
        </p:blipFill>
        <p:spPr>
          <a:xfrm>
            <a:off x="7876032" y="2401824"/>
            <a:ext cx="3942569" cy="38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نمايش به صورت </a:t>
            </a:r>
            <a:r>
              <a:rPr lang="fa-IR" dirty="0" smtClean="0"/>
              <a:t>2: پنجره کردن حاصل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38" t="61941" r="24033" b="2127"/>
          <a:stretch/>
        </p:blipFill>
        <p:spPr>
          <a:xfrm>
            <a:off x="463205" y="1556666"/>
            <a:ext cx="8672053" cy="246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65" t="21276" r="12661" b="32465"/>
          <a:stretch/>
        </p:blipFill>
        <p:spPr>
          <a:xfrm>
            <a:off x="2979175" y="4019647"/>
            <a:ext cx="9099754" cy="281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0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تابع خودهمبستگی زمان کوتاه: 1 و 2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83" t="22998" r="10846" b="6430"/>
          <a:stretch/>
        </p:blipFill>
        <p:spPr>
          <a:xfrm>
            <a:off x="373624" y="1873045"/>
            <a:ext cx="10530349" cy="4837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4274" t="61296" r="28750" b="13746"/>
          <a:stretch/>
        </p:blipFill>
        <p:spPr>
          <a:xfrm>
            <a:off x="6820123" y="5530645"/>
            <a:ext cx="4790683" cy="11798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089" t="22137" r="30806" b="63448"/>
          <a:stretch/>
        </p:blipFill>
        <p:spPr>
          <a:xfrm>
            <a:off x="2252409" y="1873046"/>
            <a:ext cx="6474543" cy="9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058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تابع خودهمبستگی زمان کوتاه: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380" t="30958" r="32378" b="21922"/>
          <a:stretch/>
        </p:blipFill>
        <p:spPr>
          <a:xfrm>
            <a:off x="2728452" y="2123768"/>
            <a:ext cx="5515896" cy="322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3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طيف توان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8427" t="32895" r="34677" b="50108"/>
          <a:stretch/>
        </p:blipFill>
        <p:spPr>
          <a:xfrm>
            <a:off x="581192" y="2180496"/>
            <a:ext cx="4498259" cy="11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کاربرد خودهمبستگی در تعيين </a:t>
            </a:r>
            <a:r>
              <a:rPr lang="en-US" dirty="0" smtClean="0"/>
              <a:t>pitch</a:t>
            </a:r>
            <a:r>
              <a:rPr lang="fa-IR" dirty="0" smtClean="0"/>
              <a:t>: تلفظ </a:t>
            </a:r>
            <a:r>
              <a:rPr lang="en-US" cap="none" dirty="0" smtClean="0"/>
              <a:t>three</a:t>
            </a:r>
            <a:r>
              <a:rPr lang="fa-IR" cap="none" dirty="0" smtClean="0"/>
              <a:t> و </a:t>
            </a:r>
            <a:r>
              <a:rPr lang="en-US" cap="none" dirty="0" smtClean="0"/>
              <a:t>/T/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200" t="6556" r="35100" b="48622"/>
          <a:stretch/>
        </p:blipFill>
        <p:spPr>
          <a:xfrm>
            <a:off x="219456" y="1813987"/>
            <a:ext cx="5974080" cy="49038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4200" t="51821" r="35100" b="4246"/>
          <a:stretch/>
        </p:blipFill>
        <p:spPr>
          <a:xfrm>
            <a:off x="6321551" y="1813987"/>
            <a:ext cx="5650992" cy="454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/</a:t>
            </a:r>
            <a:r>
              <a:rPr lang="en-US" cap="none" dirty="0" err="1" smtClean="0"/>
              <a:t>i</a:t>
            </a:r>
            <a:r>
              <a:rPr lang="en-US" dirty="0" smtClean="0"/>
              <a:t>/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</m:oMath>
                </a14:m>
                <a:endParaRPr lang="fa-I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𝐾𝐻𝑧</m:t>
                    </m:r>
                  </m:oMath>
                </a14:m>
                <a:endParaRPr lang="fa-IR" b="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𝑚𝑠𝑒𝑐</m:t>
                    </m:r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1200" t="15806" r="26100" b="2376"/>
          <a:stretch/>
        </p:blipFill>
        <p:spPr>
          <a:xfrm>
            <a:off x="2349032" y="1886336"/>
            <a:ext cx="5535168" cy="483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1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 smtClean="0"/>
              <a:t>Average Magnitude Difference Function </a:t>
            </a:r>
            <a:endParaRPr lang="fa-IR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121" t="50538" r="22218" b="7936"/>
          <a:stretch/>
        </p:blipFill>
        <p:spPr>
          <a:xfrm>
            <a:off x="2276166" y="2344207"/>
            <a:ext cx="7639665" cy="284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1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00" t="16517" r="22900" b="598"/>
          <a:stretch/>
        </p:blipFill>
        <p:spPr>
          <a:xfrm>
            <a:off x="581192" y="1967292"/>
            <a:ext cx="5705856" cy="450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1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طول پنجره: 256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 Average Magnitude Difference </a:t>
            </a:r>
            <a:r>
              <a:rPr lang="en-US" sz="2000" dirty="0" smtClean="0"/>
              <a:t>Function (AMDF)</a:t>
            </a:r>
            <a:endParaRPr lang="fa-IR" sz="2000" dirty="0" smtClean="0"/>
          </a:p>
          <a:p>
            <a:endParaRPr lang="fa-IR" sz="2000" dirty="0"/>
          </a:p>
          <a:p>
            <a:endParaRPr lang="fa-IR" sz="2000" dirty="0" smtClean="0"/>
          </a:p>
          <a:p>
            <a:endParaRPr lang="en-US" sz="2000" dirty="0" smtClean="0"/>
          </a:p>
          <a:p>
            <a:endParaRPr lang="fa-I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00" t="57070" r="22199" b="3266"/>
          <a:stretch/>
        </p:blipFill>
        <p:spPr>
          <a:xfrm>
            <a:off x="4653215" y="4019919"/>
            <a:ext cx="7400544" cy="27188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0323" t="14390" r="21250" b="1481"/>
          <a:stretch/>
        </p:blipFill>
        <p:spPr>
          <a:xfrm>
            <a:off x="174816" y="1902682"/>
            <a:ext cx="5518848" cy="446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تبديل فوريه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DTDF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00" t="74679" r="22400" b="13404"/>
          <a:stretch/>
        </p:blipFill>
        <p:spPr>
          <a:xfrm>
            <a:off x="581192" y="2492329"/>
            <a:ext cx="7107936" cy="816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94" t="68018" r="22707" b="13839"/>
          <a:stretch/>
        </p:blipFill>
        <p:spPr>
          <a:xfrm>
            <a:off x="581192" y="4340353"/>
            <a:ext cx="7059168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8161" y="1584960"/>
            <a:ext cx="9768840" cy="5273040"/>
            <a:chOff x="1905001" y="1981200"/>
            <a:chExt cx="7086599" cy="4038600"/>
          </a:xfrm>
        </p:grpSpPr>
        <p:sp>
          <p:nvSpPr>
            <p:cNvPr id="101380" name="Text Box 4"/>
            <p:cNvSpPr txBox="1">
              <a:spLocks noChangeArrowheads="1"/>
            </p:cNvSpPr>
            <p:nvPr/>
          </p:nvSpPr>
          <p:spPr bwMode="auto">
            <a:xfrm>
              <a:off x="2028825" y="2514600"/>
              <a:ext cx="781050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Impulse train generator</a:t>
              </a:r>
              <a:endParaRPr lang="en-GB" altLang="fa-IR" sz="1400" dirty="0"/>
            </a:p>
          </p:txBody>
        </p:sp>
        <p:sp>
          <p:nvSpPr>
            <p:cNvPr id="101381" name="Text Box 5"/>
            <p:cNvSpPr txBox="1">
              <a:spLocks noChangeArrowheads="1"/>
            </p:cNvSpPr>
            <p:nvPr/>
          </p:nvSpPr>
          <p:spPr bwMode="auto">
            <a:xfrm>
              <a:off x="3306764" y="2339520"/>
              <a:ext cx="782637" cy="825037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de-DE" altLang="fa-IR" sz="1600" dirty="0"/>
                <a:t>Glotal</a:t>
              </a:r>
              <a:r>
                <a:rPr lang="en-US" altLang="fa-IR" sz="1600" dirty="0"/>
                <a:t> pulse model G(Z)</a:t>
              </a:r>
              <a:endParaRPr lang="en-GB" altLang="fa-IR" sz="1600" dirty="0"/>
            </a:p>
          </p:txBody>
        </p:sp>
        <p:sp>
          <p:nvSpPr>
            <p:cNvPr id="101382" name="Text Box 6"/>
            <p:cNvSpPr txBox="1">
              <a:spLocks noChangeArrowheads="1"/>
            </p:cNvSpPr>
            <p:nvPr/>
          </p:nvSpPr>
          <p:spPr bwMode="auto">
            <a:xfrm>
              <a:off x="3306764" y="4313146"/>
              <a:ext cx="782637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 dirty="0"/>
                <a:t>Random </a:t>
              </a:r>
              <a:r>
                <a:rPr lang="en-US" altLang="fa-IR" sz="1400" dirty="0" smtClean="0"/>
                <a:t>noise </a:t>
              </a:r>
              <a:r>
                <a:rPr lang="en-US" altLang="fa-IR" sz="1400" dirty="0"/>
                <a:t>generator</a:t>
              </a:r>
              <a:endParaRPr lang="en-GB" altLang="fa-IR" sz="1400" dirty="0"/>
            </a:p>
          </p:txBody>
        </p:sp>
        <p:sp>
          <p:nvSpPr>
            <p:cNvPr id="101383" name="Text Box 7"/>
            <p:cNvSpPr txBox="1">
              <a:spLocks noChangeArrowheads="1"/>
            </p:cNvSpPr>
            <p:nvPr/>
          </p:nvSpPr>
          <p:spPr bwMode="auto">
            <a:xfrm>
              <a:off x="5794376" y="3454400"/>
              <a:ext cx="855663" cy="565740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Vocal tract model </a:t>
              </a:r>
            </a:p>
            <a:p>
              <a:pPr algn="ctr">
                <a:spcBef>
                  <a:spcPct val="50000"/>
                </a:spcBef>
              </a:pPr>
              <a:r>
                <a:rPr lang="en-US" altLang="fa-IR" sz="1200" dirty="0"/>
                <a:t>H</a:t>
              </a:r>
              <a:r>
                <a:rPr lang="en-US" altLang="fa-IR" sz="1200" dirty="0" smtClean="0"/>
                <a:t>(Z</a:t>
              </a:r>
              <a:r>
                <a:rPr lang="en-US" altLang="fa-IR" sz="1200" dirty="0"/>
                <a:t>)</a:t>
              </a:r>
              <a:endParaRPr lang="en-GB" altLang="fa-IR" sz="1200" dirty="0"/>
            </a:p>
          </p:txBody>
        </p:sp>
        <p:sp>
          <p:nvSpPr>
            <p:cNvPr id="101384" name="Text Box 8"/>
            <p:cNvSpPr txBox="1">
              <a:spLocks noChangeArrowheads="1"/>
            </p:cNvSpPr>
            <p:nvPr/>
          </p:nvSpPr>
          <p:spPr bwMode="auto">
            <a:xfrm>
              <a:off x="7216776" y="3508466"/>
              <a:ext cx="765175" cy="400732"/>
            </a:xfrm>
            <a:prstGeom prst="rect">
              <a:avLst/>
            </a:prstGeom>
            <a:gradFill rotWithShape="0">
              <a:gsLst>
                <a:gs pos="0">
                  <a:srgbClr val="EDFD77">
                    <a:gamma/>
                    <a:shade val="46275"/>
                    <a:invGamma/>
                  </a:srgbClr>
                </a:gs>
                <a:gs pos="50000">
                  <a:srgbClr val="EDFD77"/>
                </a:gs>
                <a:gs pos="100000">
                  <a:srgbClr val="EDFD77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fa-IR" sz="1400"/>
                <a:t>Radiation model R(Z)</a:t>
              </a:r>
              <a:endParaRPr lang="en-GB" altLang="fa-IR" sz="1400"/>
            </a:p>
          </p:txBody>
        </p:sp>
        <p:grpSp>
          <p:nvGrpSpPr>
            <p:cNvPr id="101415" name="Group 39"/>
            <p:cNvGrpSpPr>
              <a:grpSpLocks/>
            </p:cNvGrpSpPr>
            <p:nvPr/>
          </p:nvGrpSpPr>
          <p:grpSpPr bwMode="auto">
            <a:xfrm>
              <a:off x="1905001" y="3176588"/>
              <a:ext cx="1065213" cy="481012"/>
              <a:chOff x="480" y="2354"/>
              <a:chExt cx="960" cy="454"/>
            </a:xfrm>
          </p:grpSpPr>
          <p:sp>
            <p:nvSpPr>
              <p:cNvPr id="101385" name="Line 9"/>
              <p:cNvSpPr>
                <a:spLocks noChangeShapeType="1"/>
              </p:cNvSpPr>
              <p:nvPr/>
            </p:nvSpPr>
            <p:spPr bwMode="auto">
              <a:xfrm flipV="1">
                <a:off x="480" y="2640"/>
                <a:ext cx="960" cy="1"/>
              </a:xfrm>
              <a:prstGeom prst="line">
                <a:avLst/>
              </a:prstGeom>
              <a:noFill/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grpSp>
            <p:nvGrpSpPr>
              <p:cNvPr id="101408" name="Group 32"/>
              <p:cNvGrpSpPr>
                <a:grpSpLocks/>
              </p:cNvGrpSpPr>
              <p:nvPr/>
            </p:nvGrpSpPr>
            <p:grpSpPr bwMode="auto">
              <a:xfrm>
                <a:off x="570" y="2354"/>
                <a:ext cx="72" cy="288"/>
                <a:chOff x="600" y="2436"/>
                <a:chExt cx="48" cy="204"/>
              </a:xfrm>
            </p:grpSpPr>
            <p:sp>
              <p:nvSpPr>
                <p:cNvPr id="101386" name="Line 10"/>
                <p:cNvSpPr>
                  <a:spLocks noChangeShapeType="1"/>
                </p:cNvSpPr>
                <p:nvPr/>
              </p:nvSpPr>
              <p:spPr bwMode="auto">
                <a:xfrm>
                  <a:off x="62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88" name="Oval 12"/>
                <p:cNvSpPr>
                  <a:spLocks noChangeArrowheads="1"/>
                </p:cNvSpPr>
                <p:nvPr/>
              </p:nvSpPr>
              <p:spPr bwMode="auto">
                <a:xfrm>
                  <a:off x="60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7" name="Group 31"/>
              <p:cNvGrpSpPr>
                <a:grpSpLocks/>
              </p:cNvGrpSpPr>
              <p:nvPr/>
            </p:nvGrpSpPr>
            <p:grpSpPr bwMode="auto">
              <a:xfrm>
                <a:off x="696" y="2354"/>
                <a:ext cx="72" cy="288"/>
                <a:chOff x="708" y="2436"/>
                <a:chExt cx="48" cy="204"/>
              </a:xfrm>
            </p:grpSpPr>
            <p:sp>
              <p:nvSpPr>
                <p:cNvPr id="101389" name="Line 13"/>
                <p:cNvSpPr>
                  <a:spLocks noChangeShapeType="1"/>
                </p:cNvSpPr>
                <p:nvPr/>
              </p:nvSpPr>
              <p:spPr bwMode="auto">
                <a:xfrm>
                  <a:off x="732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0" name="Oval 14"/>
                <p:cNvSpPr>
                  <a:spLocks noChangeArrowheads="1"/>
                </p:cNvSpPr>
                <p:nvPr/>
              </p:nvSpPr>
              <p:spPr bwMode="auto">
                <a:xfrm>
                  <a:off x="708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6" name="Group 30"/>
              <p:cNvGrpSpPr>
                <a:grpSpLocks/>
              </p:cNvGrpSpPr>
              <p:nvPr/>
            </p:nvGrpSpPr>
            <p:grpSpPr bwMode="auto">
              <a:xfrm>
                <a:off x="816" y="2354"/>
                <a:ext cx="72" cy="288"/>
                <a:chOff x="810" y="2436"/>
                <a:chExt cx="48" cy="204"/>
              </a:xfrm>
            </p:grpSpPr>
            <p:sp>
              <p:nvSpPr>
                <p:cNvPr id="101391" name="Line 15"/>
                <p:cNvSpPr>
                  <a:spLocks noChangeShapeType="1"/>
                </p:cNvSpPr>
                <p:nvPr/>
              </p:nvSpPr>
              <p:spPr bwMode="auto">
                <a:xfrm>
                  <a:off x="834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2" name="Oval 16"/>
                <p:cNvSpPr>
                  <a:spLocks noChangeArrowheads="1"/>
                </p:cNvSpPr>
                <p:nvPr/>
              </p:nvSpPr>
              <p:spPr bwMode="auto">
                <a:xfrm>
                  <a:off x="810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5" name="Group 29"/>
              <p:cNvGrpSpPr>
                <a:grpSpLocks/>
              </p:cNvGrpSpPr>
              <p:nvPr/>
            </p:nvGrpSpPr>
            <p:grpSpPr bwMode="auto">
              <a:xfrm>
                <a:off x="948" y="2354"/>
                <a:ext cx="72" cy="288"/>
                <a:chOff x="906" y="2436"/>
                <a:chExt cx="48" cy="204"/>
              </a:xfrm>
            </p:grpSpPr>
            <p:sp>
              <p:nvSpPr>
                <p:cNvPr id="101393" name="Line 17"/>
                <p:cNvSpPr>
                  <a:spLocks noChangeShapeType="1"/>
                </p:cNvSpPr>
                <p:nvPr/>
              </p:nvSpPr>
              <p:spPr bwMode="auto">
                <a:xfrm>
                  <a:off x="93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4" name="Oval 18"/>
                <p:cNvSpPr>
                  <a:spLocks noChangeArrowheads="1"/>
                </p:cNvSpPr>
                <p:nvPr/>
              </p:nvSpPr>
              <p:spPr bwMode="auto">
                <a:xfrm>
                  <a:off x="90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3" name="Group 27"/>
              <p:cNvGrpSpPr>
                <a:grpSpLocks/>
              </p:cNvGrpSpPr>
              <p:nvPr/>
            </p:nvGrpSpPr>
            <p:grpSpPr bwMode="auto">
              <a:xfrm>
                <a:off x="1086" y="2354"/>
                <a:ext cx="72" cy="288"/>
                <a:chOff x="1002" y="2436"/>
                <a:chExt cx="48" cy="204"/>
              </a:xfrm>
            </p:grpSpPr>
            <p:sp>
              <p:nvSpPr>
                <p:cNvPr id="101395" name="Line 19"/>
                <p:cNvSpPr>
                  <a:spLocks noChangeShapeType="1"/>
                </p:cNvSpPr>
                <p:nvPr/>
              </p:nvSpPr>
              <p:spPr bwMode="auto">
                <a:xfrm>
                  <a:off x="1026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6" name="Oval 20"/>
                <p:cNvSpPr>
                  <a:spLocks noChangeArrowheads="1"/>
                </p:cNvSpPr>
                <p:nvPr/>
              </p:nvSpPr>
              <p:spPr bwMode="auto">
                <a:xfrm>
                  <a:off x="1002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04" name="Group 28"/>
              <p:cNvGrpSpPr>
                <a:grpSpLocks/>
              </p:cNvGrpSpPr>
              <p:nvPr/>
            </p:nvGrpSpPr>
            <p:grpSpPr bwMode="auto">
              <a:xfrm>
                <a:off x="1224" y="2354"/>
                <a:ext cx="72" cy="288"/>
                <a:chOff x="1176" y="2436"/>
                <a:chExt cx="48" cy="204"/>
              </a:xfrm>
            </p:grpSpPr>
            <p:sp>
              <p:nvSpPr>
                <p:cNvPr id="101397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448"/>
                  <a:ext cx="0" cy="192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398" name="Oval 22"/>
                <p:cNvSpPr>
                  <a:spLocks noChangeArrowheads="1"/>
                </p:cNvSpPr>
                <p:nvPr/>
              </p:nvSpPr>
              <p:spPr bwMode="auto">
                <a:xfrm>
                  <a:off x="1176" y="2436"/>
                  <a:ext cx="48" cy="48"/>
                </a:xfrm>
                <a:prstGeom prst="ellipse">
                  <a:avLst/>
                </a:prstGeom>
                <a:solidFill>
                  <a:schemeClr val="fol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fa-IR"/>
                </a:p>
              </p:txBody>
            </p:sp>
          </p:grpSp>
          <p:grpSp>
            <p:nvGrpSpPr>
              <p:cNvPr id="101413" name="Group 37"/>
              <p:cNvGrpSpPr>
                <a:grpSpLocks/>
              </p:cNvGrpSpPr>
              <p:nvPr/>
            </p:nvGrpSpPr>
            <p:grpSpPr bwMode="auto">
              <a:xfrm>
                <a:off x="726" y="2664"/>
                <a:ext cx="138" cy="144"/>
                <a:chOff x="720" y="2880"/>
                <a:chExt cx="192" cy="144"/>
              </a:xfrm>
            </p:grpSpPr>
            <p:sp>
              <p:nvSpPr>
                <p:cNvPr id="101409" name="Line 33"/>
                <p:cNvSpPr>
                  <a:spLocks noChangeShapeType="1"/>
                </p:cNvSpPr>
                <p:nvPr/>
              </p:nvSpPr>
              <p:spPr bwMode="auto">
                <a:xfrm>
                  <a:off x="720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1" name="Line 35"/>
                <p:cNvSpPr>
                  <a:spLocks noChangeShapeType="1"/>
                </p:cNvSpPr>
                <p:nvPr/>
              </p:nvSpPr>
              <p:spPr bwMode="auto">
                <a:xfrm>
                  <a:off x="912" y="2880"/>
                  <a:ext cx="0" cy="144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  <p:sp>
              <p:nvSpPr>
                <p:cNvPr id="101412" name="Line 36"/>
                <p:cNvSpPr>
                  <a:spLocks noChangeShapeType="1"/>
                </p:cNvSpPr>
                <p:nvPr/>
              </p:nvSpPr>
              <p:spPr bwMode="auto">
                <a:xfrm>
                  <a:off x="720" y="2958"/>
                  <a:ext cx="192" cy="0"/>
                </a:xfrm>
                <a:prstGeom prst="line">
                  <a:avLst/>
                </a:prstGeom>
                <a:noFill/>
                <a:ln w="9525">
                  <a:solidFill>
                    <a:schemeClr val="folHlink"/>
                  </a:solidFill>
                  <a:miter lim="800000"/>
                  <a:headEnd type="triangle" w="sm" len="sm"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fa-IR"/>
                </a:p>
              </p:txBody>
            </p:sp>
          </p:grpSp>
        </p:grpSp>
        <p:pic>
          <p:nvPicPr>
            <p:cNvPr id="101416" name="Picture 40" descr="C:\Users\Edmilson\IMSCourses\Random1.em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164" y="5010150"/>
              <a:ext cx="1563687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1421" name="Group 45"/>
            <p:cNvGrpSpPr>
              <a:grpSpLocks/>
            </p:cNvGrpSpPr>
            <p:nvPr/>
          </p:nvGrpSpPr>
          <p:grpSpPr bwMode="auto">
            <a:xfrm>
              <a:off x="5865813" y="2770188"/>
              <a:ext cx="709612" cy="449262"/>
              <a:chOff x="3726" y="1776"/>
              <a:chExt cx="480" cy="336"/>
            </a:xfrm>
          </p:grpSpPr>
          <p:sp>
            <p:nvSpPr>
              <p:cNvPr id="101417" name="Rectangle 41"/>
              <p:cNvSpPr>
                <a:spLocks noChangeArrowheads="1"/>
              </p:cNvSpPr>
              <p:nvPr/>
            </p:nvSpPr>
            <p:spPr bwMode="auto">
              <a:xfrm>
                <a:off x="3894" y="1776"/>
                <a:ext cx="144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a-IR"/>
              </a:p>
            </p:txBody>
          </p:sp>
          <p:sp>
            <p:nvSpPr>
              <p:cNvPr id="101418" name="Line 42"/>
              <p:cNvSpPr>
                <a:spLocks noChangeShapeType="1"/>
              </p:cNvSpPr>
              <p:nvPr/>
            </p:nvSpPr>
            <p:spPr bwMode="auto">
              <a:xfrm>
                <a:off x="3726" y="1968"/>
                <a:ext cx="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19" name="Line 43"/>
              <p:cNvSpPr>
                <a:spLocks noChangeShapeType="1"/>
              </p:cNvSpPr>
              <p:nvPr/>
            </p:nvSpPr>
            <p:spPr bwMode="auto">
              <a:xfrm>
                <a:off x="3732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20" name="Line 44"/>
              <p:cNvSpPr>
                <a:spLocks noChangeShapeType="1"/>
              </p:cNvSpPr>
              <p:nvPr/>
            </p:nvSpPr>
            <p:spPr bwMode="auto">
              <a:xfrm flipH="1">
                <a:off x="3966" y="1968"/>
                <a:ext cx="240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23" name="Line 47"/>
            <p:cNvSpPr>
              <a:spLocks noChangeShapeType="1"/>
            </p:cNvSpPr>
            <p:nvPr/>
          </p:nvSpPr>
          <p:spPr bwMode="auto">
            <a:xfrm>
              <a:off x="2809875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4" name="Line 48"/>
            <p:cNvSpPr>
              <a:spLocks noChangeShapeType="1"/>
            </p:cNvSpPr>
            <p:nvPr/>
          </p:nvSpPr>
          <p:spPr bwMode="auto">
            <a:xfrm>
              <a:off x="4089400" y="2754313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5" name="Line 49"/>
            <p:cNvSpPr>
              <a:spLocks noChangeShapeType="1"/>
            </p:cNvSpPr>
            <p:nvPr/>
          </p:nvSpPr>
          <p:spPr bwMode="auto">
            <a:xfrm>
              <a:off x="4089400" y="4594225"/>
              <a:ext cx="4968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26" name="Oval 50"/>
            <p:cNvSpPr>
              <a:spLocks noChangeArrowheads="1"/>
            </p:cNvSpPr>
            <p:nvPr/>
          </p:nvSpPr>
          <p:spPr bwMode="auto">
            <a:xfrm>
              <a:off x="4576763" y="2627314"/>
              <a:ext cx="284162" cy="25558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27" name="Oval 51"/>
            <p:cNvSpPr>
              <a:spLocks noChangeArrowheads="1"/>
            </p:cNvSpPr>
            <p:nvPr/>
          </p:nvSpPr>
          <p:spPr bwMode="auto">
            <a:xfrm>
              <a:off x="4576763" y="4467225"/>
              <a:ext cx="284162" cy="2555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grpSp>
          <p:nvGrpSpPr>
            <p:cNvPr id="101431" name="Group 55"/>
            <p:cNvGrpSpPr>
              <a:grpSpLocks/>
            </p:cNvGrpSpPr>
            <p:nvPr/>
          </p:nvGrpSpPr>
          <p:grpSpPr bwMode="auto">
            <a:xfrm>
              <a:off x="4684713" y="2722563"/>
              <a:ext cx="69850" cy="63500"/>
              <a:chOff x="2352" y="2160"/>
              <a:chExt cx="48" cy="48"/>
            </a:xfrm>
          </p:grpSpPr>
          <p:sp>
            <p:nvSpPr>
              <p:cNvPr id="101432" name="Line 56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3" name="Line 57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grpSp>
          <p:nvGrpSpPr>
            <p:cNvPr id="101434" name="Group 58"/>
            <p:cNvGrpSpPr>
              <a:grpSpLocks/>
            </p:cNvGrpSpPr>
            <p:nvPr/>
          </p:nvGrpSpPr>
          <p:grpSpPr bwMode="auto">
            <a:xfrm>
              <a:off x="4684713" y="4562475"/>
              <a:ext cx="69850" cy="65088"/>
              <a:chOff x="2352" y="2160"/>
              <a:chExt cx="48" cy="48"/>
            </a:xfrm>
          </p:grpSpPr>
          <p:sp>
            <p:nvSpPr>
              <p:cNvPr id="101435" name="Line 59"/>
              <p:cNvSpPr>
                <a:spLocks noChangeShapeType="1"/>
              </p:cNvSpPr>
              <p:nvPr/>
            </p:nvSpPr>
            <p:spPr bwMode="auto">
              <a:xfrm flipH="1"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  <p:sp>
            <p:nvSpPr>
              <p:cNvPr id="101436" name="Line 60"/>
              <p:cNvSpPr>
                <a:spLocks noChangeShapeType="1"/>
              </p:cNvSpPr>
              <p:nvPr/>
            </p:nvSpPr>
            <p:spPr bwMode="auto">
              <a:xfrm>
                <a:off x="2352" y="2160"/>
                <a:ext cx="48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fa-IR"/>
              </a:p>
            </p:txBody>
          </p:sp>
        </p:grpSp>
        <p:sp>
          <p:nvSpPr>
            <p:cNvPr id="101438" name="Line 62"/>
            <p:cNvSpPr>
              <a:spLocks noChangeShapeType="1"/>
            </p:cNvSpPr>
            <p:nvPr/>
          </p:nvSpPr>
          <p:spPr bwMode="auto">
            <a:xfrm>
              <a:off x="4826000" y="2843213"/>
              <a:ext cx="427038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39" name="Line 63"/>
            <p:cNvSpPr>
              <a:spLocks noChangeShapeType="1"/>
            </p:cNvSpPr>
            <p:nvPr/>
          </p:nvSpPr>
          <p:spPr bwMode="auto">
            <a:xfrm flipV="1">
              <a:off x="4852988" y="3843338"/>
              <a:ext cx="425450" cy="7032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0" name="Oval 64"/>
            <p:cNvSpPr>
              <a:spLocks noChangeArrowheads="1"/>
            </p:cNvSpPr>
            <p:nvPr/>
          </p:nvSpPr>
          <p:spPr bwMode="auto">
            <a:xfrm>
              <a:off x="5235575" y="3819525"/>
              <a:ext cx="69850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1" name="Oval 65"/>
            <p:cNvSpPr>
              <a:spLocks noChangeArrowheads="1"/>
            </p:cNvSpPr>
            <p:nvPr/>
          </p:nvSpPr>
          <p:spPr bwMode="auto">
            <a:xfrm>
              <a:off x="5226050" y="3530600"/>
              <a:ext cx="71438" cy="635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2" name="Line 66"/>
            <p:cNvSpPr>
              <a:spLocks noChangeShapeType="1"/>
            </p:cNvSpPr>
            <p:nvPr/>
          </p:nvSpPr>
          <p:spPr bwMode="auto">
            <a:xfrm>
              <a:off x="5013326" y="3538539"/>
              <a:ext cx="212725" cy="1920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3" name="Line 67"/>
            <p:cNvSpPr>
              <a:spLocks noChangeShapeType="1"/>
            </p:cNvSpPr>
            <p:nvPr/>
          </p:nvSpPr>
          <p:spPr bwMode="auto">
            <a:xfrm>
              <a:off x="5226051" y="3730625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4" name="Line 68"/>
            <p:cNvSpPr>
              <a:spLocks noChangeShapeType="1"/>
            </p:cNvSpPr>
            <p:nvPr/>
          </p:nvSpPr>
          <p:spPr bwMode="auto">
            <a:xfrm>
              <a:off x="6646864" y="3714750"/>
              <a:ext cx="5683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5" name="Line 69"/>
            <p:cNvSpPr>
              <a:spLocks noChangeShapeType="1"/>
            </p:cNvSpPr>
            <p:nvPr/>
          </p:nvSpPr>
          <p:spPr bwMode="auto">
            <a:xfrm>
              <a:off x="7983538" y="3733800"/>
              <a:ext cx="2841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46" name="Rectangle 70"/>
            <p:cNvSpPr>
              <a:spLocks noChangeArrowheads="1"/>
            </p:cNvSpPr>
            <p:nvPr/>
          </p:nvSpPr>
          <p:spPr bwMode="auto">
            <a:xfrm>
              <a:off x="6113463" y="3027364"/>
              <a:ext cx="214312" cy="79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a-IR"/>
            </a:p>
          </p:txBody>
        </p:sp>
        <p:sp>
          <p:nvSpPr>
            <p:cNvPr id="101448" name="Text Box 72"/>
            <p:cNvSpPr txBox="1">
              <a:spLocks noChangeArrowheads="1"/>
            </p:cNvSpPr>
            <p:nvPr/>
          </p:nvSpPr>
          <p:spPr bwMode="auto">
            <a:xfrm>
              <a:off x="4324350" y="3581400"/>
              <a:ext cx="609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V/UV</a:t>
              </a:r>
              <a:endParaRPr lang="en-GB" altLang="fa-IR" sz="1400"/>
            </a:p>
          </p:txBody>
        </p:sp>
        <p:sp>
          <p:nvSpPr>
            <p:cNvPr id="101449" name="Line 73"/>
            <p:cNvSpPr>
              <a:spLocks noChangeShapeType="1"/>
            </p:cNvSpPr>
            <p:nvPr/>
          </p:nvSpPr>
          <p:spPr bwMode="auto">
            <a:xfrm flipH="1">
              <a:off x="4857750" y="2209800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0" name="Line 74"/>
            <p:cNvSpPr>
              <a:spLocks noChangeShapeType="1"/>
            </p:cNvSpPr>
            <p:nvPr/>
          </p:nvSpPr>
          <p:spPr bwMode="auto">
            <a:xfrm flipV="1">
              <a:off x="4191000" y="4800600"/>
              <a:ext cx="457200" cy="838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a-IR"/>
            </a:p>
          </p:txBody>
        </p:sp>
        <p:sp>
          <p:nvSpPr>
            <p:cNvPr id="101451" name="Text Box 75"/>
            <p:cNvSpPr txBox="1">
              <a:spLocks noChangeArrowheads="1"/>
            </p:cNvSpPr>
            <p:nvPr/>
          </p:nvSpPr>
          <p:spPr bwMode="auto">
            <a:xfrm>
              <a:off x="5238750" y="19812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Av</a:t>
              </a:r>
              <a:endParaRPr lang="en-GB" altLang="fa-IR" sz="1400"/>
            </a:p>
          </p:txBody>
        </p:sp>
        <p:sp>
          <p:nvSpPr>
            <p:cNvPr id="101452" name="Text Box 76"/>
            <p:cNvSpPr txBox="1">
              <a:spLocks noChangeArrowheads="1"/>
            </p:cNvSpPr>
            <p:nvPr/>
          </p:nvSpPr>
          <p:spPr bwMode="auto">
            <a:xfrm>
              <a:off x="3810000" y="5715000"/>
              <a:ext cx="5334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400"/>
                <a:t>An</a:t>
              </a:r>
              <a:endParaRPr lang="en-GB" altLang="fa-IR" sz="1400"/>
            </a:p>
          </p:txBody>
        </p:sp>
        <p:sp>
          <p:nvSpPr>
            <p:cNvPr id="101453" name="Text Box 77"/>
            <p:cNvSpPr txBox="1">
              <a:spLocks noChangeArrowheads="1"/>
            </p:cNvSpPr>
            <p:nvPr/>
          </p:nvSpPr>
          <p:spPr bwMode="auto">
            <a:xfrm>
              <a:off x="1962150" y="3733801"/>
              <a:ext cx="8382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fa-IR" sz="1000" dirty="0"/>
                <a:t>T=1/</a:t>
              </a:r>
              <a:r>
                <a:rPr lang="en-US" altLang="fa-IR" sz="1000" dirty="0" err="1"/>
                <a:t>fo</a:t>
              </a:r>
              <a:endParaRPr lang="en-GB" altLang="fa-IR" sz="1000" dirty="0"/>
            </a:p>
          </p:txBody>
        </p:sp>
        <p:sp>
          <p:nvSpPr>
            <p:cNvPr id="101455" name="Text Box 79"/>
            <p:cNvSpPr txBox="1">
              <a:spLocks noChangeArrowheads="1"/>
            </p:cNvSpPr>
            <p:nvPr/>
          </p:nvSpPr>
          <p:spPr bwMode="auto">
            <a:xfrm>
              <a:off x="5772150" y="2133601"/>
              <a:ext cx="990600" cy="5421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Vocal tract </a:t>
              </a:r>
            </a:p>
            <a:p>
              <a:pPr>
                <a:spcBef>
                  <a:spcPct val="50000"/>
                </a:spcBef>
              </a:pPr>
              <a:r>
                <a:rPr lang="de-DE" altLang="fa-IR" sz="1600" dirty="0">
                  <a:solidFill>
                    <a:schemeClr val="fol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parameters</a:t>
              </a:r>
              <a:endParaRPr lang="en-US" altLang="fa-IR" sz="1600" dirty="0">
                <a:solidFill>
                  <a:schemeClr val="fol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101463" name="Text Box 87"/>
            <p:cNvSpPr txBox="1">
              <a:spLocks noChangeArrowheads="1"/>
            </p:cNvSpPr>
            <p:nvPr/>
          </p:nvSpPr>
          <p:spPr bwMode="auto">
            <a:xfrm>
              <a:off x="8382000" y="3556000"/>
              <a:ext cx="6096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de-DE" altLang="fa-IR" sz="1600"/>
                <a:t>s(</a:t>
              </a:r>
              <a:r>
                <a:rPr lang="de-DE" altLang="fa-IR" sz="1600" i="1"/>
                <a:t>n</a:t>
              </a:r>
              <a:r>
                <a:rPr lang="de-DE" altLang="fa-IR" sz="1600"/>
                <a:t>)</a:t>
              </a:r>
              <a:endParaRPr lang="en-US" altLang="fa-IR" sz="160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منبع فيلتر شده</a:t>
            </a:r>
            <a:endParaRPr lang="fa-IR" dirty="0"/>
          </a:p>
        </p:txBody>
      </p:sp>
      <p:sp>
        <p:nvSpPr>
          <p:cNvPr id="67" name="Text Box 77"/>
          <p:cNvSpPr txBox="1">
            <a:spLocks noChangeArrowheads="1"/>
          </p:cNvSpPr>
          <p:nvPr/>
        </p:nvSpPr>
        <p:spPr bwMode="auto">
          <a:xfrm>
            <a:off x="894436" y="1903585"/>
            <a:ext cx="11554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fa-IR" dirty="0" smtClean="0"/>
              <a:t>e(n)</a:t>
            </a:r>
            <a:endParaRPr lang="en-GB" altLang="fa-IR" dirty="0"/>
          </a:p>
        </p:txBody>
      </p:sp>
    </p:spTree>
    <p:extLst>
      <p:ext uri="{BB962C8B-B14F-4D97-AF65-F5344CB8AC3E}">
        <p14:creationId xmlns:p14="http://schemas.microsoft.com/office/powerpoint/2010/main" val="15169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توليد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499" t="38217" r="20400" b="11092"/>
          <a:stretch/>
        </p:blipFill>
        <p:spPr>
          <a:xfrm>
            <a:off x="2011680" y="2621280"/>
            <a:ext cx="7693152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سيستمی صحبت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00" t="39996" r="22300" b="10558"/>
          <a:stretch/>
        </p:blipFill>
        <p:spPr>
          <a:xfrm>
            <a:off x="1682496" y="2743200"/>
            <a:ext cx="7790688" cy="33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7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سيستمی صحبت ساده شده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200" t="19896" r="27399" b="29946"/>
          <a:stretch/>
        </p:blipFill>
        <p:spPr>
          <a:xfrm>
            <a:off x="2145792" y="2420655"/>
            <a:ext cx="7242048" cy="343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تجزيه سيستم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900" t="29501" r="21601" b="35637"/>
          <a:stretch/>
        </p:blipFill>
        <p:spPr>
          <a:xfrm>
            <a:off x="2036064" y="2450592"/>
            <a:ext cx="7498080" cy="238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197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تجزيه سيستم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00" t="22209" r="25800" b="-825"/>
          <a:stretch/>
        </p:blipFill>
        <p:spPr>
          <a:xfrm>
            <a:off x="341376" y="1209056"/>
            <a:ext cx="6400800" cy="5388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8750" t="34570" r="44150" b="38394"/>
          <a:stretch/>
        </p:blipFill>
        <p:spPr>
          <a:xfrm>
            <a:off x="7376160" y="2821396"/>
            <a:ext cx="3304032" cy="185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67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cap="non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Prediction Equations</a:t>
            </a:r>
            <a:endParaRPr lang="fa-IR" b="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93024" y="2180496"/>
            <a:ext cx="3417783" cy="367830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Auto regressive model (AR)</a:t>
            </a:r>
            <a:endParaRPr lang="fa-IR" sz="2000" dirty="0" smtClean="0"/>
          </a:p>
          <a:p>
            <a:r>
              <a:rPr lang="en-US" sz="2000" dirty="0" smtClean="0"/>
              <a:t>Linear Predictive Code (LPC)</a:t>
            </a:r>
            <a:endParaRPr lang="fa-IR" sz="2000" dirty="0" smtClean="0"/>
          </a:p>
          <a:p>
            <a:endParaRPr lang="fa-IR" sz="2000" dirty="0"/>
          </a:p>
          <a:p>
            <a:endParaRPr lang="fa-IR" sz="2000" dirty="0" smtClean="0"/>
          </a:p>
          <a:p>
            <a:endParaRPr lang="fa-IR" sz="2000" dirty="0"/>
          </a:p>
          <a:p>
            <a:endParaRPr lang="fa-IR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200" t="31813" r="19500" b="19274"/>
          <a:stretch/>
        </p:blipFill>
        <p:spPr>
          <a:xfrm>
            <a:off x="581192" y="2343247"/>
            <a:ext cx="7717536" cy="3352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199" t="35015" r="24101" b="48443"/>
          <a:stretch/>
        </p:blipFill>
        <p:spPr>
          <a:xfrm>
            <a:off x="6437376" y="5552158"/>
            <a:ext cx="5449824" cy="113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مساله ما</a:t>
            </a:r>
            <a:endParaRPr lang="fa-IR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1400" t="22387" r="38400" b="31712"/>
          <a:stretch/>
        </p:blipFill>
        <p:spPr>
          <a:xfrm>
            <a:off x="581192" y="2079853"/>
            <a:ext cx="4771096" cy="40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تفاسير مختلف با معنای يکسان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77568"/>
            <a:ext cx="11029615" cy="4925568"/>
          </a:xfrm>
        </p:spPr>
        <p:txBody>
          <a:bodyPr/>
          <a:lstStyle/>
          <a:p>
            <a:r>
              <a:rPr lang="fa-IR" dirty="0" smtClean="0"/>
              <a:t>شناسايی سيستم: فيلتر بهينه ای که وقتی </a:t>
            </a:r>
            <a:r>
              <a:rPr lang="en-US" dirty="0" smtClean="0"/>
              <a:t>s(n)</a:t>
            </a:r>
            <a:r>
              <a:rPr lang="fa-IR" dirty="0" smtClean="0"/>
              <a:t> ورودی معکوس آن است، انرژی خروجی کمينه شود</a:t>
            </a:r>
          </a:p>
          <a:p>
            <a:endParaRPr lang="fa-IR" dirty="0"/>
          </a:p>
          <a:p>
            <a:endParaRPr lang="en-US" dirty="0" smtClean="0"/>
          </a:p>
          <a:p>
            <a:endParaRPr lang="fa-IR" dirty="0" smtClean="0"/>
          </a:p>
          <a:p>
            <a:r>
              <a:rPr lang="fa-IR" dirty="0" smtClean="0"/>
              <a:t>پيشگويی خطی: فيلتر پيشگويی طراحی شود که توان خطای پيشگويی کمينه شود</a:t>
            </a:r>
          </a:p>
          <a:p>
            <a:endParaRPr lang="fa-IR" dirty="0" smtClean="0"/>
          </a:p>
          <a:p>
            <a:r>
              <a:rPr lang="en-US" dirty="0" err="1" smtClean="0"/>
              <a:t>Spectrral</a:t>
            </a:r>
            <a:r>
              <a:rPr lang="en-US" dirty="0" smtClean="0"/>
              <a:t> </a:t>
            </a:r>
            <a:r>
              <a:rPr lang="en-US" dirty="0" err="1" smtClean="0"/>
              <a:t>Flattenning</a:t>
            </a:r>
            <a:endParaRPr lang="fa-IR" dirty="0" smtClean="0"/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1400" t="69935" r="38400" b="9847"/>
          <a:stretch/>
        </p:blipFill>
        <p:spPr>
          <a:xfrm>
            <a:off x="581192" y="2512170"/>
            <a:ext cx="4177008" cy="1572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0000" t="33770" r="28600" b="38484"/>
          <a:stretch/>
        </p:blipFill>
        <p:spPr>
          <a:xfrm>
            <a:off x="1011936" y="5013247"/>
            <a:ext cx="4853006" cy="147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/>
              <a:t>حل با تفسير شناسايی سيستم</a:t>
            </a:r>
            <a:endParaRPr lang="fa-IR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00" t="28078" r="23100" b="16784"/>
          <a:stretch/>
        </p:blipFill>
        <p:spPr>
          <a:xfrm>
            <a:off x="451103" y="999122"/>
            <a:ext cx="7107936" cy="3779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50" t="56009" r="22850" b="17228"/>
          <a:stretch/>
        </p:blipFill>
        <p:spPr>
          <a:xfrm>
            <a:off x="5632704" y="5010912"/>
            <a:ext cx="6062310" cy="1500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212" t="26388" r="42407" b="54623"/>
          <a:stretch/>
        </p:blipFill>
        <p:spPr>
          <a:xfrm>
            <a:off x="451103" y="5281750"/>
            <a:ext cx="4876801" cy="13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7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6700" t="15094" r="21900" b="598"/>
          <a:stretch/>
        </p:blipFill>
        <p:spPr>
          <a:xfrm>
            <a:off x="581192" y="1078992"/>
            <a:ext cx="7485888" cy="577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5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شناسايی </a:t>
            </a:r>
            <a:r>
              <a:rPr lang="en-US" dirty="0" smtClean="0"/>
              <a:t>G(</a:t>
            </a:r>
            <a:r>
              <a:rPr lang="en-US" cap="none" dirty="0" smtClean="0"/>
              <a:t>z</a:t>
            </a:r>
            <a:r>
              <a:rPr lang="en-US" dirty="0" smtClean="0"/>
              <a:t>)</a:t>
            </a:r>
            <a:r>
              <a:rPr lang="fa-IR" dirty="0" smtClean="0"/>
              <a:t> و </a:t>
            </a:r>
            <a:r>
              <a:rPr lang="en-US" dirty="0" smtClean="0"/>
              <a:t>R(</a:t>
            </a:r>
            <a:r>
              <a:rPr lang="en-US" cap="none" dirty="0" smtClean="0"/>
              <a:t>z</a:t>
            </a:r>
            <a:r>
              <a:rPr lang="en-US" dirty="0" smtClean="0"/>
              <a:t>)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</a:t>
                </a:r>
                <a:r>
                  <a:rPr lang="fa-IR" dirty="0" smtClean="0"/>
                  <a:t>: دوره تناوب ارتفاع صوت (</a:t>
                </a:r>
                <a:r>
                  <a:rPr lang="en-US" dirty="0" smtClean="0"/>
                  <a:t>pitch period: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fa-IR" dirty="0" smtClean="0"/>
                  <a:t>)</a:t>
                </a:r>
              </a:p>
              <a:p>
                <a:r>
                  <a:rPr lang="fa-IR" dirty="0" smtClean="0"/>
                  <a:t>اگر </a:t>
                </a:r>
                <a:r>
                  <a:rPr lang="en-US" dirty="0" smtClean="0"/>
                  <a:t>g[n]</a:t>
                </a:r>
                <a:r>
                  <a:rPr lang="fa-IR" dirty="0" smtClean="0"/>
                  <a:t> يک فيلتر </a:t>
                </a:r>
                <a:r>
                  <a:rPr lang="en-US" dirty="0" smtClean="0"/>
                  <a:t>FIR</a:t>
                </a:r>
                <a:r>
                  <a:rPr lang="fa-IR" dirty="0" smtClean="0"/>
                  <a:t> باشد که تعداد نمونه های آن از </a:t>
                </a:r>
                <a:r>
                  <a:rPr lang="en-US" dirty="0" smtClean="0"/>
                  <a:t>p</a:t>
                </a:r>
                <a:r>
                  <a:rPr lang="fa-IR" dirty="0" smtClean="0"/>
                  <a:t> کوچکتر باشد، تداخل زمانی رخ نمی دهد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r="-77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500" t="41774" r="39200" b="15005"/>
          <a:stretch/>
        </p:blipFill>
        <p:spPr>
          <a:xfrm>
            <a:off x="1231392" y="4499189"/>
            <a:ext cx="3608832" cy="20731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460" t="49677" r="40000" b="28807"/>
          <a:stretch/>
        </p:blipFill>
        <p:spPr>
          <a:xfrm>
            <a:off x="6813755" y="5097508"/>
            <a:ext cx="3967316" cy="147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2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برای حالتی که </a:t>
            </a:r>
            <a:r>
              <a:rPr lang="en-US" dirty="0" smtClean="0"/>
              <a:t>e(n)</a:t>
            </a:r>
            <a:r>
              <a:rPr lang="fa-IR" dirty="0" smtClean="0"/>
              <a:t> نويز سفيد باشد، فيلتر شناسايی شده دقيق است (بی واک)</a:t>
            </a:r>
          </a:p>
          <a:p>
            <a:pPr lvl="1"/>
            <a:r>
              <a:rPr lang="fa-IR" dirty="0" smtClean="0"/>
              <a:t>نويز سفيد متعامد است</a:t>
            </a:r>
          </a:p>
          <a:p>
            <a:r>
              <a:rPr lang="fa-IR" dirty="0" smtClean="0"/>
              <a:t>واک دار</a:t>
            </a:r>
          </a:p>
          <a:p>
            <a:pPr lvl="1"/>
            <a:r>
              <a:rPr lang="fa-IR" dirty="0" smtClean="0"/>
              <a:t>صحبت مردانه</a:t>
            </a:r>
          </a:p>
          <a:p>
            <a:pPr lvl="2"/>
            <a:r>
              <a:rPr lang="fa-IR" dirty="0" smtClean="0"/>
              <a:t>گام پايين: تقريبا متعامد</a:t>
            </a:r>
          </a:p>
          <a:p>
            <a:pPr lvl="1"/>
            <a:r>
              <a:rPr lang="fa-IR" dirty="0" smtClean="0"/>
              <a:t>صحبت زنانه</a:t>
            </a:r>
          </a:p>
          <a:p>
            <a:pPr lvl="2"/>
            <a:r>
              <a:rPr lang="fa-IR" dirty="0" smtClean="0"/>
              <a:t>غيرمتعامد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800" t="83928" r="22700" b="2554"/>
          <a:stretch/>
        </p:blipFill>
        <p:spPr>
          <a:xfrm>
            <a:off x="670559" y="5169408"/>
            <a:ext cx="5425440" cy="9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5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صدای زنانه و مردانه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00" t="15627" r="23000" b="11981"/>
          <a:stretch/>
        </p:blipFill>
        <p:spPr>
          <a:xfrm>
            <a:off x="311084" y="2090280"/>
            <a:ext cx="5342593" cy="37685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400" t="27189" r="21800" b="-113"/>
          <a:stretch/>
        </p:blipFill>
        <p:spPr>
          <a:xfrm>
            <a:off x="6062750" y="1942102"/>
            <a:ext cx="5957130" cy="408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30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اثر افزايش مرتبه مدل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200" t="17584" r="23800" b="8602"/>
          <a:stretch/>
        </p:blipFill>
        <p:spPr>
          <a:xfrm>
            <a:off x="581192" y="1477615"/>
            <a:ext cx="7071360" cy="505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27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تحليل پيشگويی خطی زمان کوتاه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000" t="35904" r="23000" b="39729"/>
          <a:stretch/>
        </p:blipFill>
        <p:spPr>
          <a:xfrm>
            <a:off x="2072640" y="2462784"/>
            <a:ext cx="7315200" cy="16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0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روشهای حل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روش بازگشتی لوينسون-دوربين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400" t="17051" r="26600" b="3088"/>
          <a:stretch/>
        </p:blipFill>
        <p:spPr>
          <a:xfrm>
            <a:off x="581192" y="1011936"/>
            <a:ext cx="6339840" cy="547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2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الگوريتم </a:t>
            </a:r>
            <a:r>
              <a:rPr lang="en-US" dirty="0" smtClean="0"/>
              <a:t>SIFT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00" t="24343" r="27100" b="7357"/>
          <a:stretch/>
        </p:blipFill>
        <p:spPr>
          <a:xfrm>
            <a:off x="438912" y="1999488"/>
            <a:ext cx="6376416" cy="46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نتايج </a:t>
            </a:r>
            <a:r>
              <a:rPr lang="en-US" dirty="0" smtClean="0"/>
              <a:t>SIFT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300" t="15983" r="31900" b="64"/>
          <a:stretch/>
        </p:blipFill>
        <p:spPr>
          <a:xfrm>
            <a:off x="581192" y="1011936"/>
            <a:ext cx="4974336" cy="5754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2700" t="44086" r="34700" b="1665"/>
          <a:stretch/>
        </p:blipFill>
        <p:spPr>
          <a:xfrm>
            <a:off x="5754624" y="2604779"/>
            <a:ext cx="3974592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8213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مدلسازی لوله صوتی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fa-IR" dirty="0" smtClean="0"/>
                  <a:t>سرعت انتشار: </a:t>
                </a:r>
                <a:r>
                  <a:rPr lang="en-US" dirty="0" smtClean="0"/>
                  <a:t>c=340m/s</a:t>
                </a:r>
                <a:endParaRPr lang="fa-IR" dirty="0" smtClean="0"/>
              </a:p>
              <a:p>
                <a:r>
                  <a:rPr lang="fa-IR" dirty="0" smtClean="0"/>
                  <a:t>فرکانس موج: </a:t>
                </a:r>
                <a:r>
                  <a:rPr lang="en-US" dirty="0" smtClean="0"/>
                  <a:t>1kHz</a:t>
                </a:r>
              </a:p>
              <a:p>
                <a:r>
                  <a:rPr lang="fa-IR" dirty="0" smtClean="0"/>
                  <a:t>طول موج: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r>
                  <a:rPr lang="fa-IR" dirty="0" smtClean="0"/>
                  <a:t> </a:t>
                </a:r>
              </a:p>
              <a:p>
                <a:r>
                  <a:rPr lang="fa-IR" dirty="0" smtClean="0"/>
                  <a:t>طول موج&gt;&gt; قطر لوله صوتی=</a:t>
                </a:r>
                <a:r>
                  <a:rPr lang="en-US" dirty="0" smtClean="0"/>
                  <a:t>2cm</a:t>
                </a:r>
                <a:endParaRPr lang="fa-IR" dirty="0" smtClean="0"/>
              </a:p>
              <a:p>
                <a:r>
                  <a:rPr lang="fa-IR" dirty="0" smtClean="0"/>
                  <a:t>تا حدود </a:t>
                </a:r>
                <a:r>
                  <a:rPr lang="en-US" dirty="0" smtClean="0"/>
                  <a:t>4kHz</a:t>
                </a:r>
                <a:r>
                  <a:rPr lang="fa-IR" dirty="0" smtClean="0"/>
                  <a:t> هم فرض برقرار است</a:t>
                </a:r>
              </a:p>
              <a:p>
                <a:r>
                  <a:rPr lang="fa-IR" dirty="0" smtClean="0"/>
                  <a:t>فرض انتشار صفحه ای برقرار است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63" r="-773" b="-1161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3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طول لوله صوتی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802544"/>
            <a:ext cx="11029615" cy="3678303"/>
          </a:xfrm>
        </p:spPr>
        <p:txBody>
          <a:bodyPr>
            <a:normAutofit fontScale="92500" lnSpcReduction="10000"/>
          </a:bodyPr>
          <a:lstStyle/>
          <a:p>
            <a:r>
              <a:rPr lang="fa-IR" dirty="0" smtClean="0"/>
              <a:t>حذف حالت انحنا در حد 1% بی دقتی ايجاد می کند</a:t>
            </a:r>
          </a:p>
          <a:p>
            <a:r>
              <a:rPr lang="fa-IR" dirty="0" smtClean="0"/>
              <a:t>طول 17.5 سانتی متر است</a:t>
            </a:r>
          </a:p>
          <a:p>
            <a:r>
              <a:rPr lang="fa-IR" dirty="0" smtClean="0"/>
              <a:t> </a:t>
            </a:r>
            <a:r>
              <a:rPr lang="en-US" dirty="0" smtClean="0"/>
              <a:t>v</a:t>
            </a:r>
            <a:r>
              <a:rPr lang="fa-IR" dirty="0" smtClean="0"/>
              <a:t>: فلوی هوا</a:t>
            </a:r>
          </a:p>
          <a:p>
            <a:r>
              <a:rPr lang="en-US" dirty="0" smtClean="0"/>
              <a:t>p</a:t>
            </a:r>
            <a:r>
              <a:rPr lang="fa-IR" dirty="0" smtClean="0"/>
              <a:t>: اختلاف فشار نسبت به محيط</a:t>
            </a:r>
          </a:p>
          <a:p>
            <a:r>
              <a:rPr lang="en-US" dirty="0" smtClean="0"/>
              <a:t>A</a:t>
            </a:r>
            <a:r>
              <a:rPr lang="fa-IR" dirty="0" smtClean="0"/>
              <a:t>: سطح مقطع</a:t>
            </a:r>
          </a:p>
          <a:p>
            <a:r>
              <a:rPr lang="el-GR" dirty="0" smtClean="0"/>
              <a:t>ρ</a:t>
            </a:r>
            <a:r>
              <a:rPr lang="fa-IR" dirty="0" smtClean="0"/>
              <a:t>: چگالی هوا</a:t>
            </a:r>
          </a:p>
          <a:p>
            <a:r>
              <a:rPr lang="en-US" dirty="0" smtClean="0"/>
              <a:t>c</a:t>
            </a:r>
            <a:r>
              <a:rPr lang="fa-IR" dirty="0" smtClean="0"/>
              <a:t>: سرعت صوت</a:t>
            </a:r>
            <a:endParaRPr lang="fa-I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186" t="15037" r="26934" b="3203"/>
          <a:stretch/>
        </p:blipFill>
        <p:spPr>
          <a:xfrm>
            <a:off x="512064" y="2011680"/>
            <a:ext cx="5132832" cy="4637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300" t="66675" r="33600" b="3800"/>
          <a:stretch/>
        </p:blipFill>
        <p:spPr>
          <a:xfrm>
            <a:off x="5961886" y="5343770"/>
            <a:ext cx="4486658" cy="15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حل در حالت سرباز</a:t>
            </a:r>
            <a:endParaRPr lang="fa-I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𝑙𝑖𝑝𝑠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fa-IR" dirty="0" smtClean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𝑔𝑙𝑜𝑡𝑡𝑖𝑠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𝑔𝑙𝑜𝑡𝑡𝑖𝑠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i="0" dirty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).</m:t>
                    </m:r>
                    <m:sSup>
                      <m:sSup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m:rPr>
                            <m:sty m:val="p"/>
                          </m:rPr>
                          <a:rPr lang="el-GR" i="0" dirty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fa-IR" dirty="0" smtClean="0"/>
              </a:p>
              <a:p>
                <a:r>
                  <a:rPr lang="fa-IR" dirty="0" smtClean="0"/>
                  <a:t>با شرايط مرزی فوق و سطح مقطع ثابت</a:t>
                </a:r>
              </a:p>
              <a:p>
                <a:r>
                  <a:rPr lang="fa-IR" dirty="0" smtClean="0"/>
                  <a:t>پس از حل معادلات:</a:t>
                </a:r>
              </a:p>
              <a:p>
                <a:endParaRPr lang="fa-IR" dirty="0"/>
              </a:p>
              <a:p>
                <a:r>
                  <a:rPr lang="fa-IR" dirty="0" smtClean="0"/>
                  <a:t>فرکانس تشديد: (500، 1500، 2500)</a:t>
                </a:r>
                <a:endParaRPr lang="fa-IR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r="-773" b="-2985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80496"/>
            <a:ext cx="3048000" cy="158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2100" t="26477" r="34700" b="57337"/>
          <a:stretch/>
        </p:blipFill>
        <p:spPr>
          <a:xfrm>
            <a:off x="438912" y="4303776"/>
            <a:ext cx="5266944" cy="110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9400" t="64363" r="33600" b="16250"/>
          <a:stretch/>
        </p:blipFill>
        <p:spPr>
          <a:xfrm>
            <a:off x="268224" y="5535168"/>
            <a:ext cx="5730240" cy="1328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l="21700" t="73434" r="30500" b="13048"/>
          <a:stretch/>
        </p:blipFill>
        <p:spPr>
          <a:xfrm>
            <a:off x="6961632" y="5969567"/>
            <a:ext cx="4450080" cy="70754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4578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پاسخ فرکانسی لوله صوتی با مدل ساده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00" t="18295" r="11300" b="421"/>
          <a:stretch/>
        </p:blipFill>
        <p:spPr>
          <a:xfrm>
            <a:off x="2795806" y="2180496"/>
            <a:ext cx="6600201" cy="355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2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مدل خط انتقال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a-I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7400" t="4955" r="10800" b="2021"/>
          <a:stretch/>
        </p:blipFill>
        <p:spPr>
          <a:xfrm>
            <a:off x="268224" y="158496"/>
            <a:ext cx="5096256" cy="637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73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vidend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15367</TotalTime>
  <Words>506</Words>
  <Application>Microsoft Office PowerPoint</Application>
  <PresentationFormat>Widescreen</PresentationFormat>
  <Paragraphs>162</Paragraphs>
  <Slides>47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 Unicode MS</vt:lpstr>
      <vt:lpstr>Arial</vt:lpstr>
      <vt:lpstr>Calibri</vt:lpstr>
      <vt:lpstr>Cambria Math</vt:lpstr>
      <vt:lpstr>Gill Sans MT</vt:lpstr>
      <vt:lpstr>Majalla UI</vt:lpstr>
      <vt:lpstr>Times New Roman</vt:lpstr>
      <vt:lpstr>Wingdings 2</vt:lpstr>
      <vt:lpstr>Zar</vt:lpstr>
      <vt:lpstr>Dividend</vt:lpstr>
      <vt:lpstr>Equation.3</vt:lpstr>
      <vt:lpstr>آشنايی با سيگنال صحبت و روشهای پردازش آن</vt:lpstr>
      <vt:lpstr>محل فرمنت واکه های مختلف</vt:lpstr>
      <vt:lpstr>مدل منبع فيلتر شده</vt:lpstr>
      <vt:lpstr>شناسايی G(z) و R(z)</vt:lpstr>
      <vt:lpstr>مدلسازی لوله صوتی</vt:lpstr>
      <vt:lpstr>طول لوله صوتی</vt:lpstr>
      <vt:lpstr>حل در حالت سرباز</vt:lpstr>
      <vt:lpstr>پاسخ فرکانسی لوله صوتی با مدل ساده</vt:lpstr>
      <vt:lpstr>مدل خط انتقال</vt:lpstr>
      <vt:lpstr>مدل اتصال چند لوله صوتی</vt:lpstr>
      <vt:lpstr>تابع </vt:lpstr>
      <vt:lpstr>افزودن نويز به سيگنال</vt:lpstr>
      <vt:lpstr>فيلتر ديجيتال FIR</vt:lpstr>
      <vt:lpstr>فيلتر ديجيتال IIR</vt:lpstr>
      <vt:lpstr>نويز و فيلتر FIR</vt:lpstr>
      <vt:lpstr>فيلتر با فاز خطی</vt:lpstr>
      <vt:lpstr>مقايسه توان سيگنال زمان کوتاه</vt:lpstr>
      <vt:lpstr>خودهمبستگی زمان کوتاه</vt:lpstr>
      <vt:lpstr>نمايش به صورت 1: </vt:lpstr>
      <vt:lpstr>نمايش به صورت 2: پنجره کردن حاصل</vt:lpstr>
      <vt:lpstr>تابع خودهمبستگی زمان کوتاه: 1 و 2</vt:lpstr>
      <vt:lpstr>تابع خودهمبستگی زمان کوتاه: 3</vt:lpstr>
      <vt:lpstr>طيف توان زمان کوتاه</vt:lpstr>
      <vt:lpstr>کاربرد خودهمبستگی در تعيين pitch: تلفظ three و /T/</vt:lpstr>
      <vt:lpstr>/i/</vt:lpstr>
      <vt:lpstr>Average Magnitude Difference Function </vt:lpstr>
      <vt:lpstr>PowerPoint Presentation</vt:lpstr>
      <vt:lpstr>طول پنجره: 256</vt:lpstr>
      <vt:lpstr>تبديل فوريه زمان کوتاه</vt:lpstr>
      <vt:lpstr>مدل توليد صحبت</vt:lpstr>
      <vt:lpstr>مدل سيستمی صحبت</vt:lpstr>
      <vt:lpstr>مدل سيستمی صحبت ساده شده</vt:lpstr>
      <vt:lpstr>تجزيه سيستم</vt:lpstr>
      <vt:lpstr>تجزيه سيستم</vt:lpstr>
      <vt:lpstr>Linear Prediction Equations</vt:lpstr>
      <vt:lpstr>مساله ما</vt:lpstr>
      <vt:lpstr>تفاسير مختلف با معنای يکسان</vt:lpstr>
      <vt:lpstr>حل با تفسير شناسايی سيستم</vt:lpstr>
      <vt:lpstr>PowerPoint Presentation</vt:lpstr>
      <vt:lpstr>PowerPoint Presentation</vt:lpstr>
      <vt:lpstr>صدای زنانه و مردانه</vt:lpstr>
      <vt:lpstr>اثر افزايش مرتبه مدل</vt:lpstr>
      <vt:lpstr>تحليل پيشگويی خطی زمان کوتاه</vt:lpstr>
      <vt:lpstr>روشهای حل</vt:lpstr>
      <vt:lpstr>الگوريتم SIFT</vt:lpstr>
      <vt:lpstr>نتايج SIFT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A450</dc:creator>
  <cp:lastModifiedBy>A450</cp:lastModifiedBy>
  <cp:revision>104</cp:revision>
  <dcterms:created xsi:type="dcterms:W3CDTF">2020-10-28T06:38:57Z</dcterms:created>
  <dcterms:modified xsi:type="dcterms:W3CDTF">2020-11-30T11:37:35Z</dcterms:modified>
</cp:coreProperties>
</file>